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7" r:id="rId3"/>
    <p:sldId id="270" r:id="rId4"/>
    <p:sldId id="271" r:id="rId5"/>
    <p:sldId id="268" r:id="rId6"/>
    <p:sldId id="257" r:id="rId7"/>
    <p:sldId id="269" r:id="rId8"/>
    <p:sldId id="266" r:id="rId9"/>
    <p:sldId id="264" r:id="rId10"/>
    <p:sldId id="265" r:id="rId11"/>
    <p:sldId id="258" r:id="rId12"/>
    <p:sldId id="259" r:id="rId13"/>
    <p:sldId id="260" r:id="rId14"/>
    <p:sldId id="261" r:id="rId15"/>
    <p:sldId id="262" r:id="rId16"/>
    <p:sldId id="263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83605" autoAdjust="0"/>
  </p:normalViewPr>
  <p:slideViewPr>
    <p:cSldViewPr snapToGrid="0">
      <p:cViewPr varScale="1">
        <p:scale>
          <a:sx n="72" d="100"/>
          <a:sy n="72" d="100"/>
        </p:scale>
        <p:origin x="13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921CCC-108D-4F79-BA36-567265A84E89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0B2F2-5AB0-4002-8654-908E54CDD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478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인사</a:t>
            </a:r>
            <a:endParaRPr lang="en-US" altLang="ko-KR" dirty="0"/>
          </a:p>
          <a:p>
            <a:r>
              <a:rPr lang="en-US" altLang="ko-KR" dirty="0"/>
              <a:t>~ </a:t>
            </a:r>
            <a:r>
              <a:rPr lang="ko-KR" altLang="en-US" dirty="0"/>
              <a:t>주제로 </a:t>
            </a:r>
            <a:r>
              <a:rPr lang="en-US" altLang="ko-KR" dirty="0"/>
              <a:t>UROP </a:t>
            </a:r>
            <a:r>
              <a:rPr lang="ko-KR" altLang="en-US" dirty="0"/>
              <a:t>연구를 진행한  </a:t>
            </a:r>
            <a:r>
              <a:rPr lang="en-US" altLang="ko-KR" dirty="0"/>
              <a:t>~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지도조교님은</a:t>
            </a:r>
            <a:r>
              <a:rPr lang="ko-KR" altLang="en-US" dirty="0"/>
              <a:t> 최형민 </a:t>
            </a:r>
            <a:r>
              <a:rPr lang="ko-KR" altLang="en-US" dirty="0" err="1"/>
              <a:t>조교님이시고</a:t>
            </a:r>
            <a:r>
              <a:rPr lang="en-US" altLang="ko-KR" dirty="0"/>
              <a:t>, </a:t>
            </a:r>
            <a:r>
              <a:rPr lang="ko-KR" altLang="en-US" dirty="0"/>
              <a:t>연구는 </a:t>
            </a:r>
            <a:r>
              <a:rPr lang="en-US" altLang="ko-KR" dirty="0"/>
              <a:t>7</a:t>
            </a:r>
            <a:r>
              <a:rPr lang="ko-KR" altLang="en-US" dirty="0"/>
              <a:t>월</a:t>
            </a:r>
            <a:r>
              <a:rPr lang="en-US" altLang="ko-KR" dirty="0"/>
              <a:t>8</a:t>
            </a:r>
            <a:r>
              <a:rPr lang="ko-KR" altLang="en-US" dirty="0"/>
              <a:t>일부터 시작하여 진행해왔습니다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0B2F2-5AB0-4002-8654-908E54CDDDA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306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주제 연구의 필요성에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0B2F2-5AB0-4002-8654-908E54CDDDA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713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주제 연구의 필요성에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0B2F2-5AB0-4002-8654-908E54CDDDA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581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주제 연구의 필요성에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0B2F2-5AB0-4002-8654-908E54CDDDA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549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주제 연구의 필요성에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0B2F2-5AB0-4002-8654-908E54CDDDA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664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주제 연구의 필요성에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0B2F2-5AB0-4002-8654-908E54CDDDA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116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주제 연구의 필요성에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0B2F2-5AB0-4002-8654-908E54CDDDA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50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주제 연구의 필요성에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0B2F2-5AB0-4002-8654-908E54CDDDA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105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73394D-BF6D-4492-81F7-3CF033C063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013D4B-9CF1-4E2D-9EAF-67717843B1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3DD385-7EA1-4F40-8752-7AA2EFEE0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AA4762-BD2C-4A7E-B6F8-F3D6A3DF4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716D7C-E34C-4BEB-B684-0FD452406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424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C7C2D5-9CA1-4DD6-8682-260EFE8EB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19D8B7-2680-42B9-9F40-50E3139BE0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36A298-24D3-42C7-914F-BD8B01E0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16884A-3657-442D-A1E3-F97BDEC56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81F3B8-E351-41F8-9F67-E362940EA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28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8E35AFD-B290-4537-98A7-2A05A3B02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0B16A6-9B30-49FB-8CE7-30F154969A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9E8A9E-4693-4B3D-A749-FA7FFF578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89C3E8-36A8-45E6-97DC-0D36DFFC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80A9C5-1E51-4277-959B-C5BB64D1A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516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5E1253-00CB-47E7-8483-F015ED887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D3485F-6FCD-405A-A480-5D5CE3CEF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0A9D98-45ED-4518-8336-21F69433D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B00642-6824-4713-AEB3-1107F4D4E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1146E2-9173-4460-BBEE-78C37A9FD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068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7A16F-1AE4-4992-8A4D-50F3651F8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7CE734-5B3E-4B56-B4DB-8F455DD38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7466B2-FE79-4E51-BFAE-DCA7FECF4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3ABFAF-7909-4B37-8A33-4EB2CF328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A0CAA5-36F7-49A5-897D-46A5FD320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6958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293EE8-2C40-44B6-A3AE-775C3A471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B78E85-B2C9-4FEA-8B72-263BD5EEEA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014D50-A944-4FD7-9AE9-B04C5A2F1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E5103A-5003-460B-86D8-789FED0E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9EE805-EE98-4266-8EDE-2C8527A87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A6D54A-A5B8-44FD-A1DE-76EAEF147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69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D42C66-3B84-4725-875F-AB2DE7354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FD4037-75EA-4D0D-995B-042E8F693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6B709B-DA62-4BC1-8DF9-C6C9C6BE10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598474F-0D89-4783-8760-4F4DF23806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486C864-77EE-4300-B6E2-3EBA14CBF4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609B803-7D7C-4727-B645-6E0134852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3CD84F-16AE-473C-8DDF-777C52314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AE6F2B3-FA68-4042-8733-C6FC2596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924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ACC7C-D514-40F6-AC2B-6561113CC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9F9520-D070-4C85-B64E-9A794A420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5CC0627-4486-490C-BEA5-E8F20DC64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955503-E3DB-4BC0-AA50-4AF807E41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95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0150741-DD26-4A4B-A64E-FDA7E443A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5EB376-2C0C-4BA2-AC36-DAC44CF3D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D2780E-A8F4-4D46-BB50-19F14E253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0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AF6768-48C0-4438-BCFF-33BF543D8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BF7B5A-2058-4A03-858F-6974EA8FF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F20831-6655-49A5-A3A1-E34C52872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4BEF8E-733E-4B1A-A68D-91E1EB59D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983010-E245-4DED-A0A8-3B0C20DBE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364CBC-4865-4D84-ACE5-C9117B57A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270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A67458-9734-4621-8B10-06647B4AC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DE5B227-C067-4EA5-924B-B85C235A7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2D02D2-96A2-4D3F-8DAD-D21CEF893F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5BD645-EF19-476E-8499-B3F5C4216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3B2499-835F-4354-B3CE-C704AAD4F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FB2696-6990-4C18-823F-C61BCF954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862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EEC7FD7-D7B7-498A-9477-AC55ECA1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00F682-8539-4B59-8A2F-DE01955C4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EE20C4-44CB-45C2-804D-86416A4DC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4A97A-5F5D-4D33-945B-A2B01257BE84}" type="datetimeFigureOut">
              <a:rPr lang="ko-KR" altLang="en-US" smtClean="0"/>
              <a:t>2021-09-08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EC2DD2-6AB7-4376-A41B-71C1DA97E9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AE1499-F583-4A05-B77E-6239288A1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266D5-E042-4D82-ABA1-FE519E204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720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81FE4327-487F-4C14-B7DC-9960273CF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3173" y="1122363"/>
            <a:ext cx="10765654" cy="2387600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Piezoresistive Material(</a:t>
            </a:r>
            <a:r>
              <a:rPr lang="en-US" altLang="ko-KR" sz="4000" dirty="0" err="1"/>
              <a:t>Velostat</a:t>
            </a:r>
            <a:r>
              <a:rPr lang="en-US" altLang="ko-KR" sz="4000" dirty="0"/>
              <a:t>)</a:t>
            </a:r>
            <a:r>
              <a:rPr lang="ko-KR" altLang="en-US" sz="4000" dirty="0"/>
              <a:t>을 이용한</a:t>
            </a:r>
            <a:r>
              <a:rPr lang="en-US" altLang="ko-KR" sz="4000" dirty="0"/>
              <a:t>,</a:t>
            </a:r>
            <a:br>
              <a:rPr lang="en-US" altLang="ko-KR" sz="4000" dirty="0"/>
            </a:br>
            <a:r>
              <a:rPr lang="ko-KR" altLang="en-US" sz="4000" dirty="0"/>
              <a:t>다양한 </a:t>
            </a:r>
            <a:r>
              <a:rPr lang="en-US" altLang="ko-KR" sz="4000" dirty="0"/>
              <a:t>Object</a:t>
            </a:r>
            <a:r>
              <a:rPr lang="ko-KR" altLang="en-US" sz="4000" dirty="0"/>
              <a:t>의 표면에 부착할 수 있는 </a:t>
            </a:r>
            <a:r>
              <a:rPr lang="en-US" altLang="ko-KR" sz="4000" dirty="0"/>
              <a:t>Tactile Sensor </a:t>
            </a:r>
            <a:r>
              <a:rPr lang="ko-KR" altLang="en-US" sz="4000" dirty="0"/>
              <a:t>제작</a:t>
            </a:r>
            <a:endParaRPr lang="en-US" altLang="ko-KR" sz="4000" dirty="0"/>
          </a:p>
        </p:txBody>
      </p:sp>
      <p:sp>
        <p:nvSpPr>
          <p:cNvPr id="7" name="부제목 6">
            <a:extLst>
              <a:ext uri="{FF2B5EF4-FFF2-40B4-BE49-F238E27FC236}">
                <a16:creationId xmlns:a16="http://schemas.microsoft.com/office/drawing/2014/main" id="{F7F5E655-6427-4462-8250-E6FD2352B4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dirty="0"/>
              <a:t>UROP </a:t>
            </a:r>
            <a:r>
              <a:rPr lang="ko-KR" altLang="en-US" dirty="0"/>
              <a:t>참가자</a:t>
            </a:r>
            <a:endParaRPr lang="en-US" altLang="ko-KR" dirty="0"/>
          </a:p>
          <a:p>
            <a:r>
              <a:rPr lang="ko-KR" altLang="en-US" dirty="0"/>
              <a:t>서울대 기계항공공학부</a:t>
            </a:r>
            <a:endParaRPr lang="en-US" altLang="ko-KR" dirty="0"/>
          </a:p>
          <a:p>
            <a:r>
              <a:rPr lang="ko-KR" altLang="en-US" dirty="0" err="1"/>
              <a:t>조훈호</a:t>
            </a:r>
            <a:r>
              <a:rPr lang="ko-KR" altLang="en-US" dirty="0"/>
              <a:t> </a:t>
            </a:r>
            <a:r>
              <a:rPr lang="en-US" altLang="ko-KR" dirty="0"/>
              <a:t>(2016-14218)</a:t>
            </a:r>
          </a:p>
          <a:p>
            <a:r>
              <a:rPr lang="en-US" altLang="ko-KR" dirty="0"/>
              <a:t>UROP </a:t>
            </a:r>
            <a:r>
              <a:rPr lang="ko-KR" altLang="en-US" dirty="0"/>
              <a:t>지도조교</a:t>
            </a:r>
            <a:r>
              <a:rPr lang="en-US" altLang="ko-KR" dirty="0"/>
              <a:t>: </a:t>
            </a:r>
            <a:r>
              <a:rPr lang="ko-KR" altLang="en-US" dirty="0"/>
              <a:t>최형민</a:t>
            </a:r>
            <a:endParaRPr lang="en-US" altLang="ko-KR" dirty="0"/>
          </a:p>
          <a:p>
            <a:r>
              <a:rPr lang="ko-KR" altLang="en-US" dirty="0"/>
              <a:t>연구기간</a:t>
            </a:r>
            <a:r>
              <a:rPr lang="en-US" altLang="ko-KR" dirty="0"/>
              <a:t>: ‘21.7.8. ~</a:t>
            </a:r>
          </a:p>
        </p:txBody>
      </p:sp>
    </p:spTree>
    <p:extLst>
      <p:ext uri="{BB962C8B-B14F-4D97-AF65-F5344CB8AC3E}">
        <p14:creationId xmlns:p14="http://schemas.microsoft.com/office/powerpoint/2010/main" val="4172871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DD67BC-BAD2-4072-9403-40366ED5A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881"/>
            <a:ext cx="10515600" cy="5234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7.8: </a:t>
            </a:r>
            <a:r>
              <a:rPr lang="ko-KR" altLang="en-US" sz="2000" b="1" dirty="0"/>
              <a:t>주제 이해를 위한 논문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개 읽기</a:t>
            </a:r>
            <a:endParaRPr lang="en-US" altLang="ko-KR" sz="1300" dirty="0"/>
          </a:p>
          <a:p>
            <a:r>
              <a:rPr lang="en-US" altLang="ko-KR" sz="1400" dirty="0"/>
              <a:t>“Polyethylene-Carbon Composite (</a:t>
            </a:r>
            <a:r>
              <a:rPr lang="en-US" altLang="ko-KR" sz="1400" dirty="0" err="1"/>
              <a:t>Velostat</a:t>
            </a:r>
            <a:r>
              <a:rPr lang="en-US" altLang="ko-KR" sz="1400" dirty="0"/>
              <a:t>®) Based Tactile Sensor”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Sensor Array</a:t>
            </a:r>
            <a:r>
              <a:rPr lang="ko-KR" altLang="en-US" sz="1300" dirty="0"/>
              <a:t>의 필요성 파악</a:t>
            </a:r>
            <a:endParaRPr lang="en-US" altLang="ko-KR" sz="1300" dirty="0"/>
          </a:p>
          <a:p>
            <a:pPr lvl="1">
              <a:buFontTx/>
              <a:buChar char="-"/>
            </a:pPr>
            <a:r>
              <a:rPr lang="ko-KR" altLang="en-US" sz="1300" dirty="0"/>
              <a:t>인접한 지역에서의 </a:t>
            </a:r>
            <a:r>
              <a:rPr lang="en-US" altLang="ko-KR" sz="1300" dirty="0"/>
              <a:t>Multi-Contact</a:t>
            </a:r>
            <a:r>
              <a:rPr lang="ko-KR" altLang="en-US" sz="1300" dirty="0"/>
              <a:t>시에 </a:t>
            </a:r>
            <a:r>
              <a:rPr lang="en-US" altLang="ko-KR" sz="1300" dirty="0"/>
              <a:t>Contact</a:t>
            </a:r>
            <a:r>
              <a:rPr lang="ko-KR" altLang="en-US" sz="1300" dirty="0"/>
              <a:t>를</a:t>
            </a:r>
            <a:r>
              <a:rPr lang="en-US" altLang="ko-KR" sz="1300" dirty="0"/>
              <a:t> </a:t>
            </a:r>
            <a:r>
              <a:rPr lang="ko-KR" altLang="en-US" sz="1300" dirty="0"/>
              <a:t>힘의 분포로 알 수 있다</a:t>
            </a:r>
            <a:r>
              <a:rPr lang="en-US" altLang="ko-KR" sz="1300" dirty="0"/>
              <a:t> -&gt; </a:t>
            </a:r>
            <a:r>
              <a:rPr lang="ko-KR" altLang="en-US" sz="1300" dirty="0"/>
              <a:t>계산을 통해 </a:t>
            </a:r>
            <a:r>
              <a:rPr lang="en-US" altLang="ko-KR" sz="1300" dirty="0"/>
              <a:t>Contact </a:t>
            </a:r>
            <a:r>
              <a:rPr lang="ko-KR" altLang="en-US" sz="1300" dirty="0"/>
              <a:t>상황에 대한 </a:t>
            </a:r>
            <a:r>
              <a:rPr lang="en-US" altLang="ko-KR" sz="1300" dirty="0"/>
              <a:t>Resolution</a:t>
            </a:r>
            <a:r>
              <a:rPr lang="ko-KR" altLang="en-US" sz="1300" dirty="0"/>
              <a:t>을 높일 수 있음</a:t>
            </a:r>
            <a:endParaRPr lang="en-US" altLang="ko-KR" sz="1300" dirty="0"/>
          </a:p>
          <a:p>
            <a:pPr lvl="1">
              <a:buFontTx/>
              <a:buChar char="-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 err="1"/>
              <a:t>Velostat</a:t>
            </a:r>
            <a:r>
              <a:rPr lang="ko-KR" altLang="en-US" sz="1300" dirty="0"/>
              <a:t>의 기본 원리 및 성질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  </a:t>
            </a:r>
            <a:r>
              <a:rPr lang="ko-KR" altLang="en-US" sz="1300" dirty="0"/>
              <a:t>침투</a:t>
            </a:r>
            <a:r>
              <a:rPr lang="en-US" altLang="ko-KR" sz="1300" dirty="0"/>
              <a:t>(Percolation)</a:t>
            </a:r>
            <a:r>
              <a:rPr lang="ko-KR" altLang="en-US" sz="1300" dirty="0"/>
              <a:t>에 의한 </a:t>
            </a:r>
            <a:r>
              <a:rPr lang="en-US" altLang="ko-KR" sz="1300" dirty="0"/>
              <a:t>Polymer</a:t>
            </a:r>
            <a:r>
              <a:rPr lang="ko-KR" altLang="en-US" sz="1300" dirty="0"/>
              <a:t>의 </a:t>
            </a:r>
            <a:r>
              <a:rPr lang="en-US" altLang="ko-KR" sz="1300" dirty="0"/>
              <a:t>Conductivity </a:t>
            </a:r>
            <a:r>
              <a:rPr lang="ko-KR" altLang="en-US" sz="1300" dirty="0"/>
              <a:t>변화</a:t>
            </a:r>
            <a:endParaRPr lang="en-US" altLang="ko-KR" sz="1300" dirty="0"/>
          </a:p>
          <a:p>
            <a:pPr lvl="1">
              <a:buFontTx/>
              <a:buChar char="-"/>
            </a:pPr>
            <a:r>
              <a:rPr lang="en-US" altLang="ko-KR" sz="1300" dirty="0"/>
              <a:t>Load</a:t>
            </a:r>
            <a:r>
              <a:rPr lang="ko-KR" altLang="en-US" sz="1300" dirty="0"/>
              <a:t>가 클수록 </a:t>
            </a:r>
            <a:r>
              <a:rPr lang="en-US" altLang="ko-KR" sz="1300" dirty="0"/>
              <a:t>Conductivity</a:t>
            </a:r>
            <a:r>
              <a:rPr lang="ko-KR" altLang="en-US" sz="1300" dirty="0"/>
              <a:t>가 높아진다</a:t>
            </a:r>
            <a:endParaRPr lang="en-US" altLang="ko-KR" sz="1300" dirty="0"/>
          </a:p>
          <a:p>
            <a:pPr lvl="1">
              <a:buFontTx/>
              <a:buChar char="-"/>
            </a:pPr>
            <a:r>
              <a:rPr lang="en-US" altLang="ko-KR" sz="1300" dirty="0"/>
              <a:t>Pressure</a:t>
            </a:r>
            <a:r>
              <a:rPr lang="ko-KR" altLang="en-US" sz="1300" dirty="0"/>
              <a:t> </a:t>
            </a:r>
            <a:r>
              <a:rPr lang="en-US" altLang="ko-KR" sz="1300" dirty="0"/>
              <a:t>–</a:t>
            </a:r>
            <a:r>
              <a:rPr lang="ko-KR" altLang="en-US" sz="1300" dirty="0"/>
              <a:t> </a:t>
            </a:r>
            <a:r>
              <a:rPr lang="en-US" altLang="ko-KR" sz="1300" dirty="0"/>
              <a:t>Resistance</a:t>
            </a:r>
            <a:r>
              <a:rPr lang="ko-KR" altLang="en-US" sz="1300" dirty="0"/>
              <a:t> 관계가 </a:t>
            </a:r>
            <a:r>
              <a:rPr lang="en-US" altLang="ko-KR" sz="1300" dirty="0"/>
              <a:t>Non-linear</a:t>
            </a:r>
            <a:r>
              <a:rPr lang="ko-KR" altLang="en-US" sz="1300" dirty="0"/>
              <a:t>함 </a:t>
            </a:r>
            <a:r>
              <a:rPr lang="en-US" altLang="ko-KR" sz="1300" dirty="0"/>
              <a:t>-&gt; Data</a:t>
            </a:r>
            <a:r>
              <a:rPr lang="ko-KR" altLang="en-US" sz="1300" dirty="0"/>
              <a:t>처리에 계산이 요구된다</a:t>
            </a:r>
            <a:r>
              <a:rPr lang="en-US" altLang="ko-KR" sz="1300" dirty="0"/>
              <a:t> -&gt; CNN </a:t>
            </a:r>
            <a:r>
              <a:rPr lang="ko-KR" altLang="en-US" sz="1300" dirty="0"/>
              <a:t>사용</a:t>
            </a:r>
            <a:endParaRPr lang="en-US" altLang="ko-KR" sz="1300" dirty="0"/>
          </a:p>
          <a:p>
            <a:pPr lvl="1">
              <a:buFontTx/>
              <a:buChar char="-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 err="1"/>
              <a:t>Velostat</a:t>
            </a:r>
            <a:r>
              <a:rPr lang="ko-KR" altLang="en-US" sz="1300" dirty="0"/>
              <a:t>의 장단점 파악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ko-KR" altLang="en-US" sz="1300" dirty="0"/>
              <a:t>장점</a:t>
            </a:r>
            <a:r>
              <a:rPr lang="en-US" altLang="ko-KR" sz="1300" dirty="0"/>
              <a:t>: 1. Small Dimension</a:t>
            </a:r>
          </a:p>
          <a:p>
            <a:pPr marL="457200" lvl="1" indent="0">
              <a:buNone/>
            </a:pPr>
            <a:r>
              <a:rPr lang="en-US" altLang="ko-KR" sz="1300" dirty="0"/>
              <a:t>	2. Array Sensor </a:t>
            </a:r>
            <a:r>
              <a:rPr lang="ko-KR" altLang="en-US" sz="1300" dirty="0"/>
              <a:t>만들기 용이함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	3. </a:t>
            </a:r>
            <a:r>
              <a:rPr lang="ko-KR" altLang="en-US" sz="1300" dirty="0"/>
              <a:t>원하는 형상을 만들기 쉬움</a:t>
            </a:r>
            <a:r>
              <a:rPr lang="en-US" altLang="ko-KR" sz="1300" dirty="0"/>
              <a:t>(Suitable)</a:t>
            </a:r>
          </a:p>
          <a:p>
            <a:pPr marL="457200" lvl="1" indent="0">
              <a:buNone/>
            </a:pPr>
            <a:r>
              <a:rPr lang="en-US" altLang="ko-KR" sz="1300" dirty="0"/>
              <a:t>	4. Impact Safe -&gt; </a:t>
            </a:r>
            <a:r>
              <a:rPr lang="en-US" altLang="ko-KR" sz="1300" b="1" dirty="0"/>
              <a:t>Lifelong</a:t>
            </a:r>
            <a:r>
              <a:rPr lang="en-US" altLang="ko-KR" sz="1300" dirty="0"/>
              <a:t>(Repeatability) </a:t>
            </a:r>
          </a:p>
          <a:p>
            <a:pPr marL="457200" lvl="1" indent="0">
              <a:buNone/>
            </a:pPr>
            <a:r>
              <a:rPr lang="en-US" altLang="ko-KR" sz="1300" dirty="0"/>
              <a:t>	5. </a:t>
            </a:r>
            <a:r>
              <a:rPr lang="en-US" altLang="ko-KR" sz="1300" b="1" dirty="0"/>
              <a:t>Reliable Sensor</a:t>
            </a:r>
          </a:p>
          <a:p>
            <a:pPr marL="457200" lvl="1" indent="0">
              <a:buNone/>
            </a:pPr>
            <a:r>
              <a:rPr lang="en-US" altLang="ko-KR" sz="1300" b="1" dirty="0"/>
              <a:t>	</a:t>
            </a:r>
            <a:r>
              <a:rPr lang="en-US" altLang="ko-KR" sz="1300" dirty="0"/>
              <a:t>6. Low-Cost</a:t>
            </a:r>
          </a:p>
          <a:p>
            <a:pPr marL="457200" lvl="1" indent="0">
              <a:buNone/>
            </a:pPr>
            <a:r>
              <a:rPr lang="en-US" altLang="ko-KR" sz="1300" dirty="0"/>
              <a:t>	7. Flexible</a:t>
            </a:r>
          </a:p>
          <a:p>
            <a:pPr marL="457200" lvl="1" indent="0">
              <a:buNone/>
            </a:pPr>
            <a:r>
              <a:rPr lang="ko-KR" altLang="en-US" sz="1300" dirty="0"/>
              <a:t>단점</a:t>
            </a:r>
            <a:r>
              <a:rPr lang="en-US" altLang="ko-KR" sz="1300" dirty="0"/>
              <a:t>: </a:t>
            </a:r>
            <a:r>
              <a:rPr lang="ko-KR" altLang="en-US" sz="1300" dirty="0"/>
              <a:t>매 구동 전</a:t>
            </a:r>
            <a:r>
              <a:rPr lang="en-US" altLang="ko-KR" sz="1300" dirty="0"/>
              <a:t>, Cyclic Treatment</a:t>
            </a:r>
            <a:r>
              <a:rPr lang="ko-KR" altLang="en-US" sz="1300" dirty="0"/>
              <a:t>가 요구된다</a:t>
            </a:r>
            <a:endParaRPr lang="en-US" altLang="ko-KR" sz="13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B1E471E-E1B3-4F59-A77E-56CE9692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주간 </a:t>
            </a:r>
            <a:r>
              <a:rPr lang="en-US" altLang="ko-KR" dirty="0"/>
              <a:t>WORK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7686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A90AB7-F535-438E-A87E-B4BC832A1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946B3F-4F20-4B81-8E8E-F5FDB98F6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403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99BC7-D099-49B9-9CF7-8B1C644D1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0C04E4-7ED7-45E4-909D-579CA712F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본론 결과 요약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목표 </a:t>
            </a:r>
            <a:r>
              <a:rPr lang="en-US" altLang="ko-KR" dirty="0"/>
              <a:t>/ </a:t>
            </a:r>
            <a:r>
              <a:rPr lang="ko-KR" altLang="en-US" dirty="0"/>
              <a:t>현황 비교</a:t>
            </a:r>
            <a:endParaRPr lang="en-US" altLang="ko-KR" dirty="0"/>
          </a:p>
          <a:p>
            <a:r>
              <a:rPr lang="ko-KR" altLang="en-US" dirty="0"/>
              <a:t>한계점</a:t>
            </a:r>
            <a:endParaRPr lang="en-US" altLang="ko-KR" dirty="0"/>
          </a:p>
          <a:p>
            <a:r>
              <a:rPr lang="ko-KR" altLang="en-US" dirty="0"/>
              <a:t>추가적인 작업의 방향성</a:t>
            </a:r>
            <a:r>
              <a:rPr lang="en-US" altLang="ko-KR" dirty="0"/>
              <a:t>(future work)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6317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02153-E9F8-42BD-B756-C68E42D23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B2BFB9-E3E2-4D81-95AF-104E8A0C0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020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17EEB-C17B-4D33-93A6-8E9BA6CC8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BD8D58-DAAE-4216-8EF2-6CE471C1D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518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78E9D1-DAE6-45AD-9C13-5FEE877FE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DE61C3-839F-4AB4-8C6B-CDBE11595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8060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C8DBD-3048-495E-B1CF-979882A2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Future Work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8A7E11-B91C-40B3-902F-F4A8AFD21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Piezoresistive Material(</a:t>
            </a:r>
            <a:r>
              <a:rPr lang="en-US" altLang="ko-KR" dirty="0" err="1"/>
              <a:t>Velostat</a:t>
            </a:r>
            <a:r>
              <a:rPr lang="en-US" altLang="ko-KR" dirty="0"/>
              <a:t>)</a:t>
            </a:r>
            <a:r>
              <a:rPr lang="ko-KR" altLang="en-US" dirty="0"/>
              <a:t>을 이용한</a:t>
            </a:r>
            <a:r>
              <a:rPr lang="en-US" altLang="ko-KR" dirty="0"/>
              <a:t>, </a:t>
            </a:r>
            <a:r>
              <a:rPr lang="ko-KR" altLang="en-US" dirty="0"/>
              <a:t>다양한 </a:t>
            </a:r>
            <a:r>
              <a:rPr lang="en-US" altLang="ko-KR" dirty="0"/>
              <a:t>Object</a:t>
            </a:r>
            <a:r>
              <a:rPr lang="ko-KR" altLang="en-US" dirty="0"/>
              <a:t>의 표면에 부착할 수 있는 </a:t>
            </a:r>
            <a:r>
              <a:rPr lang="en-US" altLang="ko-KR" dirty="0"/>
              <a:t>Tactile Sensor </a:t>
            </a:r>
            <a:r>
              <a:rPr lang="ko-KR" altLang="en-US" dirty="0"/>
              <a:t>제작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현 상황</a:t>
            </a:r>
            <a:r>
              <a:rPr lang="en-US" altLang="ko-KR" dirty="0"/>
              <a:t>: Piezoresistive </a:t>
            </a:r>
            <a:r>
              <a:rPr lang="ko-KR" altLang="en-US" dirty="0"/>
              <a:t>물질의 </a:t>
            </a:r>
            <a:r>
              <a:rPr lang="en-US" altLang="ko-KR" dirty="0"/>
              <a:t>Sensor</a:t>
            </a:r>
            <a:r>
              <a:rPr lang="ko-KR" altLang="en-US" dirty="0"/>
              <a:t>로서의 사용 </a:t>
            </a:r>
            <a:r>
              <a:rPr lang="en-US" altLang="ko-KR" dirty="0"/>
              <a:t>Test </a:t>
            </a:r>
            <a:r>
              <a:rPr lang="ko-KR" altLang="en-US" dirty="0"/>
              <a:t>단계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Deep Learning </a:t>
            </a:r>
            <a:r>
              <a:rPr lang="ko-KR" altLang="en-US" dirty="0"/>
              <a:t>적용 </a:t>
            </a:r>
            <a:r>
              <a:rPr lang="en-US" altLang="ko-KR" dirty="0"/>
              <a:t>Data </a:t>
            </a:r>
            <a:r>
              <a:rPr lang="ko-KR" altLang="en-US" dirty="0"/>
              <a:t>가공 </a:t>
            </a:r>
            <a:r>
              <a:rPr lang="en-US" altLang="ko-KR" dirty="0"/>
              <a:t>&amp; </a:t>
            </a:r>
            <a:r>
              <a:rPr lang="ko-KR" altLang="en-US" dirty="0"/>
              <a:t>처리를 통한</a:t>
            </a:r>
            <a:r>
              <a:rPr lang="en-US" altLang="ko-KR" dirty="0"/>
              <a:t>, Sensor</a:t>
            </a:r>
            <a:r>
              <a:rPr lang="ko-KR" altLang="en-US" dirty="0"/>
              <a:t>의 </a:t>
            </a:r>
            <a:r>
              <a:rPr lang="en-US" altLang="ko-KR" dirty="0"/>
              <a:t>Resolution </a:t>
            </a:r>
            <a:r>
              <a:rPr lang="ko-KR" altLang="en-US" dirty="0"/>
              <a:t>높이기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-&gt; Sensor</a:t>
            </a:r>
            <a:r>
              <a:rPr lang="ko-KR" altLang="en-US" dirty="0"/>
              <a:t>로서의</a:t>
            </a:r>
            <a:endParaRPr lang="en-US" altLang="ko-KR" dirty="0"/>
          </a:p>
          <a:p>
            <a:r>
              <a:rPr lang="ko-KR" altLang="en-US" dirty="0"/>
              <a:t>다양한 </a:t>
            </a:r>
            <a:r>
              <a:rPr lang="en-US" altLang="ko-KR" dirty="0"/>
              <a:t>Object</a:t>
            </a:r>
            <a:r>
              <a:rPr lang="ko-KR" altLang="en-US" dirty="0"/>
              <a:t>의 표면에 맞는 </a:t>
            </a:r>
            <a:r>
              <a:rPr lang="en-US" altLang="ko-KR" dirty="0"/>
              <a:t>Reconstruction </a:t>
            </a:r>
            <a:r>
              <a:rPr lang="ko-KR" altLang="en-US" dirty="0"/>
              <a:t>구현할 방법 연구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4543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0436DD-79F0-4DF9-8F54-5035167F2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0416"/>
            <a:ext cx="10515600" cy="56265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/>
              <a:t>주제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en-US" altLang="ko-KR" sz="2400" dirty="0"/>
              <a:t>Piezoresistive Material(</a:t>
            </a:r>
            <a:r>
              <a:rPr lang="en-US" altLang="ko-KR" sz="2400" dirty="0" err="1"/>
              <a:t>Velostat</a:t>
            </a:r>
            <a:r>
              <a:rPr lang="en-US" altLang="ko-KR" sz="2400" dirty="0"/>
              <a:t>)</a:t>
            </a:r>
            <a:r>
              <a:rPr lang="ko-KR" altLang="en-US" sz="2400" dirty="0"/>
              <a:t>을 이용한</a:t>
            </a:r>
            <a:r>
              <a:rPr lang="en-US" altLang="ko-KR" sz="2400" dirty="0"/>
              <a:t>, </a:t>
            </a:r>
            <a:r>
              <a:rPr lang="ko-KR" altLang="en-US" sz="2400" dirty="0"/>
              <a:t>다양한 </a:t>
            </a:r>
            <a:r>
              <a:rPr lang="en-US" altLang="ko-KR" sz="2400" dirty="0"/>
              <a:t>Object</a:t>
            </a:r>
            <a:r>
              <a:rPr lang="ko-KR" altLang="en-US" sz="2400" dirty="0"/>
              <a:t>의 표면에 부착할 수 있는 </a:t>
            </a:r>
            <a:r>
              <a:rPr lang="en-US" altLang="ko-KR" sz="2400" dirty="0"/>
              <a:t>Tactile Sensor </a:t>
            </a:r>
            <a:r>
              <a:rPr lang="ko-KR" altLang="en-US" sz="2400" dirty="0"/>
              <a:t>제작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b="1" dirty="0"/>
              <a:t>1. Tactile Sensor</a:t>
            </a:r>
            <a:r>
              <a:rPr lang="ko-KR" altLang="en-US" sz="2400" b="1" dirty="0"/>
              <a:t>의 필요성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en-US" altLang="ko-KR" sz="1600" dirty="0"/>
              <a:t>Tactile Data</a:t>
            </a:r>
            <a:r>
              <a:rPr lang="ko-KR" altLang="en-US" sz="1600" dirty="0"/>
              <a:t> </a:t>
            </a:r>
            <a:r>
              <a:rPr lang="en-US" altLang="ko-KR" sz="1600" dirty="0"/>
              <a:t>-&gt; Grasping</a:t>
            </a:r>
            <a:r>
              <a:rPr lang="ko-KR" altLang="en-US" sz="1600" dirty="0"/>
              <a:t>에 대한 이해도 </a:t>
            </a:r>
            <a:r>
              <a:rPr lang="en-US" altLang="ko-KR" sz="1600" dirty="0"/>
              <a:t>Up -&gt; Wearable Devices for Hand, Robot Gripper </a:t>
            </a:r>
            <a:r>
              <a:rPr lang="ko-KR" altLang="en-US" sz="1600" dirty="0"/>
              <a:t>등에 도움이 될 것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i="1" dirty="0"/>
              <a:t>“Learning the signatures of the human grasp using a scalable tactile glove”</a:t>
            </a:r>
            <a:endParaRPr lang="en-US" altLang="ko-KR" sz="1500" dirty="0"/>
          </a:p>
          <a:p>
            <a:pPr lvl="1">
              <a:buFontTx/>
              <a:buChar char="-"/>
            </a:pPr>
            <a:r>
              <a:rPr lang="ko-KR" altLang="en-US" sz="1500" dirty="0"/>
              <a:t>사람이 촉각정보를 </a:t>
            </a:r>
            <a:r>
              <a:rPr lang="en-US" altLang="ko-KR" sz="1500" dirty="0"/>
              <a:t>Grasping </a:t>
            </a:r>
            <a:r>
              <a:rPr lang="ko-KR" altLang="en-US" sz="1500" dirty="0"/>
              <a:t>하는데 사용하는지에 대한 여부 파악 </a:t>
            </a:r>
            <a:r>
              <a:rPr lang="en-US" altLang="ko-KR" sz="1500" dirty="0"/>
              <a:t>X</a:t>
            </a:r>
          </a:p>
          <a:p>
            <a:pPr lvl="1">
              <a:buFontTx/>
              <a:buChar char="-"/>
            </a:pPr>
            <a:r>
              <a:rPr lang="ko-KR" altLang="en-US" sz="1500" dirty="0"/>
              <a:t>촉각정보를 이용해 어떤 식으로 </a:t>
            </a:r>
            <a:r>
              <a:rPr lang="en-US" altLang="ko-KR" sz="1500" dirty="0"/>
              <a:t>Object</a:t>
            </a:r>
            <a:r>
              <a:rPr lang="ko-KR" altLang="en-US" sz="1500" dirty="0"/>
              <a:t>를 식별할 수 있는지에 대한 정보 파악 </a:t>
            </a:r>
            <a:r>
              <a:rPr lang="en-US" altLang="ko-KR" sz="1500" dirty="0"/>
              <a:t>X</a:t>
            </a:r>
          </a:p>
          <a:p>
            <a:pPr lvl="1">
              <a:buFontTx/>
              <a:buChar char="-"/>
            </a:pPr>
            <a:r>
              <a:rPr lang="ko-KR" altLang="en-US" sz="1500" dirty="0"/>
              <a:t>기존 </a:t>
            </a:r>
            <a:r>
              <a:rPr lang="en-US" altLang="ko-KR" sz="1500" dirty="0"/>
              <a:t>Dataset</a:t>
            </a:r>
            <a:r>
              <a:rPr lang="ko-KR" altLang="en-US" sz="1500" dirty="0"/>
              <a:t>이 충분히 갖춰져 있지 않음</a:t>
            </a:r>
            <a:endParaRPr lang="en-US" altLang="ko-KR" sz="1500" dirty="0"/>
          </a:p>
          <a:p>
            <a:pPr marL="0" indent="0">
              <a:buNone/>
            </a:pPr>
            <a:endParaRPr lang="en-US" altLang="ko-KR" sz="1200" i="1" dirty="0"/>
          </a:p>
          <a:p>
            <a:pPr marL="0" indent="0">
              <a:buNone/>
            </a:pPr>
            <a:r>
              <a:rPr lang="en-US" altLang="ko-KR" sz="2000" dirty="0"/>
              <a:t>Tactile Data</a:t>
            </a:r>
            <a:r>
              <a:rPr lang="ko-KR" altLang="en-US" sz="2000" dirty="0"/>
              <a:t>를 얻어낼 수 있는</a:t>
            </a:r>
            <a:r>
              <a:rPr lang="en-US" altLang="ko-KR" sz="2000" dirty="0"/>
              <a:t>, Tactile</a:t>
            </a:r>
            <a:r>
              <a:rPr lang="ko-KR" altLang="en-US" sz="2000" dirty="0"/>
              <a:t> </a:t>
            </a:r>
            <a:r>
              <a:rPr lang="en-US" altLang="ko-KR" sz="2000" dirty="0"/>
              <a:t>Sensor</a:t>
            </a:r>
            <a:r>
              <a:rPr lang="ko-KR" altLang="en-US" sz="2000" dirty="0"/>
              <a:t>가 필요하다</a:t>
            </a:r>
            <a:r>
              <a:rPr lang="en-US" altLang="ko-KR" sz="2000" dirty="0"/>
              <a:t>!</a:t>
            </a:r>
            <a:endParaRPr lang="ko-KR" altLang="en-US" sz="2000" dirty="0"/>
          </a:p>
          <a:p>
            <a:pPr marL="0" indent="0">
              <a:buNone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5701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0436DD-79F0-4DF9-8F54-5035167F2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0416"/>
            <a:ext cx="10515600" cy="56265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/>
              <a:t>주제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en-US" altLang="ko-KR" sz="2400" dirty="0"/>
              <a:t>Piezoresistive Material(</a:t>
            </a:r>
            <a:r>
              <a:rPr lang="en-US" altLang="ko-KR" sz="2400" dirty="0" err="1"/>
              <a:t>Velostat</a:t>
            </a:r>
            <a:r>
              <a:rPr lang="en-US" altLang="ko-KR" sz="2400" dirty="0"/>
              <a:t>)</a:t>
            </a:r>
            <a:r>
              <a:rPr lang="ko-KR" altLang="en-US" sz="2400" dirty="0"/>
              <a:t>을 이용한</a:t>
            </a:r>
            <a:r>
              <a:rPr lang="en-US" altLang="ko-KR" sz="2400" dirty="0"/>
              <a:t>, </a:t>
            </a:r>
            <a:r>
              <a:rPr lang="ko-KR" altLang="en-US" sz="2400" dirty="0"/>
              <a:t>다양한 </a:t>
            </a:r>
            <a:r>
              <a:rPr lang="en-US" altLang="ko-KR" sz="2400" dirty="0"/>
              <a:t>Object</a:t>
            </a:r>
            <a:r>
              <a:rPr lang="ko-KR" altLang="en-US" sz="2400" dirty="0"/>
              <a:t>의 표면에 부착할 수 있는 </a:t>
            </a:r>
            <a:r>
              <a:rPr lang="en-US" altLang="ko-KR" sz="2400" dirty="0"/>
              <a:t>Tactile Sensor </a:t>
            </a:r>
            <a:r>
              <a:rPr lang="ko-KR" altLang="en-US" sz="2400" dirty="0"/>
              <a:t>제작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b="1" dirty="0"/>
              <a:t>2. Tactile Sensor</a:t>
            </a:r>
            <a:r>
              <a:rPr lang="ko-KR" altLang="en-US" sz="2400" b="1" dirty="0"/>
              <a:t> 연구 현황</a:t>
            </a:r>
          </a:p>
          <a:p>
            <a:pPr marL="0" indent="0">
              <a:buNone/>
            </a:pPr>
            <a:r>
              <a:rPr lang="en-US" altLang="ko-KR" sz="2000" dirty="0"/>
              <a:t>Sensor </a:t>
            </a:r>
            <a:r>
              <a:rPr lang="ko-KR" altLang="en-US" sz="2000" dirty="0"/>
              <a:t>분류</a:t>
            </a:r>
            <a:r>
              <a:rPr lang="en-US" altLang="ko-KR" sz="2000" dirty="0"/>
              <a:t>1. Sensor</a:t>
            </a:r>
            <a:r>
              <a:rPr lang="ko-KR" altLang="en-US" sz="2000" dirty="0"/>
              <a:t> 구현 방법</a:t>
            </a:r>
            <a:r>
              <a:rPr lang="en-US" altLang="ko-KR" sz="2000" dirty="0"/>
              <a:t>:	</a:t>
            </a:r>
            <a:r>
              <a:rPr lang="en-US" altLang="ko-KR" sz="2000" b="1" dirty="0"/>
              <a:t>Array </a:t>
            </a:r>
            <a:r>
              <a:rPr lang="ko-KR" altLang="en-US" sz="2000" b="1" dirty="0"/>
              <a:t>방식</a:t>
            </a:r>
            <a:r>
              <a:rPr lang="en-US" altLang="ko-KR" sz="2000" b="1" dirty="0"/>
              <a:t>	vs.     </a:t>
            </a:r>
            <a:r>
              <a:rPr lang="en-US" altLang="ko-KR" sz="2000" b="1" dirty="0">
                <a:solidFill>
                  <a:srgbClr val="FF0000"/>
                </a:solidFill>
              </a:rPr>
              <a:t>EIT </a:t>
            </a:r>
            <a:r>
              <a:rPr lang="ko-KR" altLang="en-US" sz="2000" b="1" dirty="0">
                <a:solidFill>
                  <a:srgbClr val="FF0000"/>
                </a:solidFill>
              </a:rPr>
              <a:t>활용 방식 </a:t>
            </a:r>
            <a:endParaRPr lang="en-US" altLang="ko-KR" sz="2000" b="1" dirty="0">
              <a:solidFill>
                <a:srgbClr val="FF0000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1600" b="1" dirty="0"/>
              <a:t>EIT(Electrical Impedance Tomography) </a:t>
            </a:r>
            <a:r>
              <a:rPr lang="ko-KR" altLang="en-US" sz="1600" b="1" dirty="0"/>
              <a:t>활용 방식</a:t>
            </a:r>
            <a:r>
              <a:rPr lang="en-US" altLang="ko-KR" sz="1600" b="1" dirty="0"/>
              <a:t>: </a:t>
            </a:r>
          </a:p>
          <a:p>
            <a:pPr marL="0" indent="0">
              <a:buNone/>
            </a:pP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0BCCDB4-01D7-4388-8F40-CBB911B2E3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90" t="52733" r="3721" b="6011"/>
          <a:stretch/>
        </p:blipFill>
        <p:spPr>
          <a:xfrm>
            <a:off x="8573386" y="3363689"/>
            <a:ext cx="5794744" cy="176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451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0436DD-79F0-4DF9-8F54-5035167F2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0416"/>
            <a:ext cx="10515600" cy="56265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/>
              <a:t>주제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en-US" altLang="ko-KR" sz="2400" dirty="0"/>
              <a:t>Piezoresistive Material(</a:t>
            </a:r>
            <a:r>
              <a:rPr lang="en-US" altLang="ko-KR" sz="2400" dirty="0" err="1"/>
              <a:t>Velostat</a:t>
            </a:r>
            <a:r>
              <a:rPr lang="en-US" altLang="ko-KR" sz="2400" dirty="0"/>
              <a:t>)</a:t>
            </a:r>
            <a:r>
              <a:rPr lang="ko-KR" altLang="en-US" sz="2400" dirty="0"/>
              <a:t>을 이용한</a:t>
            </a:r>
            <a:r>
              <a:rPr lang="en-US" altLang="ko-KR" sz="2400" dirty="0"/>
              <a:t>, </a:t>
            </a:r>
            <a:r>
              <a:rPr lang="ko-KR" altLang="en-US" sz="2400" dirty="0"/>
              <a:t>다양한 </a:t>
            </a:r>
            <a:r>
              <a:rPr lang="en-US" altLang="ko-KR" sz="2400" dirty="0"/>
              <a:t>Object</a:t>
            </a:r>
            <a:r>
              <a:rPr lang="ko-KR" altLang="en-US" sz="2400" dirty="0"/>
              <a:t>의 표면에 부착할 수 있는 </a:t>
            </a:r>
            <a:r>
              <a:rPr lang="en-US" altLang="ko-KR" sz="2400" dirty="0"/>
              <a:t>Tactile Sensor </a:t>
            </a:r>
            <a:r>
              <a:rPr lang="ko-KR" altLang="en-US" sz="2400" dirty="0"/>
              <a:t>제작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b="1" dirty="0"/>
              <a:t>2. Tactile Sensor</a:t>
            </a:r>
            <a:r>
              <a:rPr lang="ko-KR" altLang="en-US" sz="2400" b="1" dirty="0"/>
              <a:t> 연구 현황</a:t>
            </a:r>
          </a:p>
          <a:p>
            <a:pPr marL="0" indent="0">
              <a:buNone/>
            </a:pPr>
            <a:r>
              <a:rPr lang="en-US" altLang="ko-KR" sz="2000" dirty="0"/>
              <a:t>Sensor </a:t>
            </a:r>
            <a:r>
              <a:rPr lang="ko-KR" altLang="en-US" sz="2000" dirty="0"/>
              <a:t>분류</a:t>
            </a:r>
            <a:r>
              <a:rPr lang="en-US" altLang="ko-KR" sz="2000" dirty="0"/>
              <a:t>1. Sensor</a:t>
            </a:r>
            <a:r>
              <a:rPr lang="ko-KR" altLang="en-US" sz="2000" dirty="0"/>
              <a:t> 구현 방법</a:t>
            </a:r>
            <a:r>
              <a:rPr lang="en-US" altLang="ko-KR" sz="2000" dirty="0"/>
              <a:t>:	</a:t>
            </a:r>
            <a:r>
              <a:rPr lang="en-US" altLang="ko-KR" sz="2000" b="1" dirty="0"/>
              <a:t>Array </a:t>
            </a:r>
            <a:r>
              <a:rPr lang="ko-KR" altLang="en-US" sz="2000" b="1" dirty="0"/>
              <a:t>방식</a:t>
            </a:r>
            <a:r>
              <a:rPr lang="en-US" altLang="ko-KR" sz="2000" b="1" dirty="0"/>
              <a:t>	vs.     </a:t>
            </a:r>
            <a:r>
              <a:rPr lang="en-US" altLang="ko-KR" sz="2000" b="1" dirty="0">
                <a:solidFill>
                  <a:srgbClr val="FF0000"/>
                </a:solidFill>
              </a:rPr>
              <a:t>EIT </a:t>
            </a:r>
            <a:r>
              <a:rPr lang="ko-KR" altLang="en-US" sz="2000" b="1" dirty="0">
                <a:solidFill>
                  <a:srgbClr val="FF0000"/>
                </a:solidFill>
              </a:rPr>
              <a:t>활용 방식 </a:t>
            </a:r>
            <a:endParaRPr lang="en-US" altLang="ko-KR" sz="2000" b="1" dirty="0">
              <a:solidFill>
                <a:srgbClr val="FF0000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1600" b="1" dirty="0"/>
              <a:t>Array </a:t>
            </a:r>
            <a:r>
              <a:rPr lang="ko-KR" altLang="en-US" sz="1600" b="1" dirty="0"/>
              <a:t>방식</a:t>
            </a:r>
            <a:r>
              <a:rPr lang="en-US" altLang="ko-KR" sz="1600" dirty="0"/>
              <a:t>: Wire</a:t>
            </a:r>
            <a:r>
              <a:rPr lang="ko-KR" altLang="en-US" sz="1600" dirty="0"/>
              <a:t>를 </a:t>
            </a:r>
            <a:r>
              <a:rPr lang="en-US" altLang="ko-KR" sz="1600" dirty="0"/>
              <a:t>Array </a:t>
            </a:r>
            <a:r>
              <a:rPr lang="ko-KR" altLang="en-US" sz="1600" dirty="0"/>
              <a:t>형식으로</a:t>
            </a:r>
            <a:r>
              <a:rPr lang="en-US" altLang="ko-KR" sz="1600" dirty="0"/>
              <a:t>, </a:t>
            </a:r>
            <a:r>
              <a:rPr lang="ko-KR" altLang="en-US" sz="1600" dirty="0"/>
              <a:t>막 형태의 </a:t>
            </a:r>
            <a:r>
              <a:rPr lang="en-US" altLang="ko-KR" sz="1600" dirty="0"/>
              <a:t>Piezoresistive Material</a:t>
            </a:r>
            <a:r>
              <a:rPr lang="ko-KR" altLang="en-US" sz="1600" dirty="0"/>
              <a:t>의</a:t>
            </a:r>
            <a:r>
              <a:rPr lang="en-US" altLang="ko-KR" sz="1600" dirty="0"/>
              <a:t> </a:t>
            </a:r>
            <a:r>
              <a:rPr lang="ko-KR" altLang="en-US" sz="1600" dirty="0"/>
              <a:t>각 면에 교차되게끔 배열하여 제작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</a:t>
            </a:r>
            <a:r>
              <a:rPr lang="ko-KR" altLang="en-US" sz="1600" dirty="0"/>
              <a:t>한계점</a:t>
            </a:r>
            <a:r>
              <a:rPr lang="en-US" altLang="ko-KR" sz="1600" dirty="0"/>
              <a:t>: </a:t>
            </a:r>
          </a:p>
          <a:p>
            <a:pPr marL="0" indent="0">
              <a:buNone/>
            </a:pPr>
            <a:r>
              <a:rPr lang="en-US" altLang="ko-KR" sz="1600" dirty="0"/>
              <a:t>  1. Sensor</a:t>
            </a:r>
            <a:r>
              <a:rPr lang="ko-KR" altLang="en-US" sz="1600" dirty="0"/>
              <a:t>의 정 중앙에만 </a:t>
            </a:r>
            <a:r>
              <a:rPr lang="en-US" altLang="ko-KR" sz="1600" dirty="0"/>
              <a:t>Contact</a:t>
            </a:r>
            <a:r>
              <a:rPr lang="ko-KR" altLang="en-US" sz="1600" dirty="0"/>
              <a:t>가 일어나지 않음</a:t>
            </a:r>
          </a:p>
          <a:p>
            <a:pPr marL="0" indent="0">
              <a:buNone/>
            </a:pPr>
            <a:r>
              <a:rPr lang="en-US" altLang="ko-KR" sz="1600" dirty="0"/>
              <a:t>-&gt; Resolution </a:t>
            </a:r>
            <a:r>
              <a:rPr lang="ko-KR" altLang="en-US" sz="1600" dirty="0"/>
              <a:t>높이려면 </a:t>
            </a:r>
            <a:r>
              <a:rPr lang="en-US" altLang="ko-KR" sz="1600" dirty="0"/>
              <a:t>Sensor</a:t>
            </a:r>
            <a:r>
              <a:rPr lang="ko-KR" altLang="en-US" sz="1600" dirty="0"/>
              <a:t>의 </a:t>
            </a:r>
            <a:r>
              <a:rPr lang="en-US" altLang="ko-KR" sz="1600" dirty="0"/>
              <a:t>Density</a:t>
            </a:r>
            <a:r>
              <a:rPr lang="ko-KR" altLang="en-US" sz="1600" dirty="0"/>
              <a:t>를 높여야 함 </a:t>
            </a:r>
            <a:r>
              <a:rPr lang="en-US" altLang="ko-KR" sz="1600" dirty="0"/>
              <a:t>-&gt; Wire </a:t>
            </a:r>
            <a:r>
              <a:rPr lang="ko-KR" altLang="en-US" sz="1600" dirty="0"/>
              <a:t>수의 증가 </a:t>
            </a:r>
            <a:r>
              <a:rPr lang="en-US" altLang="ko-KR" sz="1600" dirty="0"/>
              <a:t>– </a:t>
            </a:r>
            <a:r>
              <a:rPr lang="ko-KR" altLang="en-US" sz="1600" dirty="0"/>
              <a:t>한계는 있다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600" dirty="0"/>
              <a:t>  2. Human Error </a:t>
            </a:r>
            <a:r>
              <a:rPr lang="ko-KR" altLang="en-US" sz="1600" dirty="0"/>
              <a:t>존재</a:t>
            </a:r>
          </a:p>
          <a:p>
            <a:pPr marL="0" indent="0">
              <a:buNone/>
            </a:pPr>
            <a:r>
              <a:rPr lang="en-US" altLang="ko-KR" sz="1600" dirty="0"/>
              <a:t> 	Pressed Location</a:t>
            </a:r>
            <a:r>
              <a:rPr lang="ko-KR" altLang="en-US" sz="1600" dirty="0"/>
              <a:t>이 </a:t>
            </a:r>
            <a:r>
              <a:rPr lang="en-US" altLang="ko-KR" sz="1600" dirty="0"/>
              <a:t>Shift</a:t>
            </a:r>
            <a:r>
              <a:rPr lang="ko-KR" altLang="en-US" sz="1600" dirty="0"/>
              <a:t>되거나</a:t>
            </a:r>
            <a:r>
              <a:rPr lang="en-US" altLang="ko-KR" sz="1600" dirty="0"/>
              <a:t>,</a:t>
            </a:r>
          </a:p>
          <a:p>
            <a:pPr marL="0" indent="0">
              <a:buNone/>
            </a:pPr>
            <a:r>
              <a:rPr lang="en-US" altLang="ko-KR" sz="1600" dirty="0"/>
              <a:t>	Load Cell</a:t>
            </a:r>
            <a:r>
              <a:rPr lang="ko-KR" altLang="en-US" sz="1600" dirty="0"/>
              <a:t>이 </a:t>
            </a:r>
            <a:r>
              <a:rPr lang="en-US" altLang="ko-KR" sz="1600" dirty="0"/>
              <a:t>Tilt </a:t>
            </a:r>
            <a:r>
              <a:rPr lang="ko-KR" altLang="en-US" sz="1600" dirty="0"/>
              <a:t>하는 등의 문제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1200" i="1" dirty="0"/>
              <a:t>“Single to Multi Data-Driven High Resolution Calibration Method for Piezoresistive Sensor Array”</a:t>
            </a:r>
          </a:p>
          <a:p>
            <a:pPr marL="0" indent="0">
              <a:buNone/>
            </a:pP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0BCCDB4-01D7-4388-8F40-CBB911B2E3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90" t="52733" r="3721" b="6011"/>
          <a:stretch/>
        </p:blipFill>
        <p:spPr>
          <a:xfrm>
            <a:off x="8573386" y="3363689"/>
            <a:ext cx="5794744" cy="176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68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0436DD-79F0-4DF9-8F54-5035167F2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0416"/>
            <a:ext cx="10515600" cy="562654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ko-KR" altLang="en-US" sz="2400" b="1" dirty="0"/>
              <a:t>주제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en-US" altLang="ko-KR" sz="2400" dirty="0"/>
              <a:t>Piezoresistive Material(</a:t>
            </a:r>
            <a:r>
              <a:rPr lang="en-US" altLang="ko-KR" sz="2400" dirty="0" err="1"/>
              <a:t>Velostat</a:t>
            </a:r>
            <a:r>
              <a:rPr lang="en-US" altLang="ko-KR" sz="2400" dirty="0"/>
              <a:t>)</a:t>
            </a:r>
            <a:r>
              <a:rPr lang="ko-KR" altLang="en-US" sz="2400" dirty="0"/>
              <a:t>을 이용한</a:t>
            </a:r>
            <a:r>
              <a:rPr lang="en-US" altLang="ko-KR" sz="2400" dirty="0"/>
              <a:t>, </a:t>
            </a:r>
            <a:r>
              <a:rPr lang="ko-KR" altLang="en-US" sz="2400" dirty="0"/>
              <a:t>다양한 </a:t>
            </a:r>
            <a:r>
              <a:rPr lang="en-US" altLang="ko-KR" sz="2400" dirty="0"/>
              <a:t>Object</a:t>
            </a:r>
            <a:r>
              <a:rPr lang="ko-KR" altLang="en-US" sz="2400" dirty="0"/>
              <a:t>의 표면에 부착할 수 있는 </a:t>
            </a:r>
            <a:r>
              <a:rPr lang="en-US" altLang="ko-KR" sz="2400" dirty="0"/>
              <a:t>Tactile Sensor </a:t>
            </a:r>
            <a:r>
              <a:rPr lang="ko-KR" altLang="en-US" sz="2400" dirty="0"/>
              <a:t>제작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b="1" dirty="0"/>
              <a:t>2. Tactile Sensor</a:t>
            </a:r>
            <a:r>
              <a:rPr lang="ko-KR" altLang="en-US" sz="2400" b="1" dirty="0"/>
              <a:t> 연구 현황</a:t>
            </a:r>
          </a:p>
          <a:p>
            <a:pPr marL="0" indent="0">
              <a:buNone/>
            </a:pPr>
            <a:r>
              <a:rPr lang="en-US" altLang="ko-KR" sz="2000" dirty="0"/>
              <a:t>Sensor </a:t>
            </a:r>
            <a:r>
              <a:rPr lang="ko-KR" altLang="en-US" sz="2000" dirty="0"/>
              <a:t>분류</a:t>
            </a:r>
            <a:r>
              <a:rPr lang="en-US" altLang="ko-KR" sz="2000" dirty="0"/>
              <a:t>1. Sensor</a:t>
            </a:r>
            <a:r>
              <a:rPr lang="ko-KR" altLang="en-US" sz="2000" dirty="0"/>
              <a:t>의 위치</a:t>
            </a:r>
            <a:r>
              <a:rPr lang="en-US" altLang="ko-KR" sz="2000" dirty="0"/>
              <a:t>: 		Glove	vs.    </a:t>
            </a:r>
            <a:r>
              <a:rPr lang="en-US" altLang="ko-KR" sz="2000" b="1" dirty="0"/>
              <a:t>Object</a:t>
            </a:r>
          </a:p>
          <a:p>
            <a:pPr marL="0" indent="0">
              <a:buNone/>
            </a:pPr>
            <a:r>
              <a:rPr lang="en-US" altLang="ko-KR" sz="2000" dirty="0"/>
              <a:t>	Glove </a:t>
            </a:r>
            <a:r>
              <a:rPr lang="ko-KR" altLang="en-US" sz="2000" dirty="0"/>
              <a:t>방식의 문제점</a:t>
            </a:r>
            <a:r>
              <a:rPr lang="en-US" altLang="ko-KR" sz="2000" dirty="0"/>
              <a:t>: Human Error </a:t>
            </a:r>
            <a:r>
              <a:rPr lang="ko-KR" altLang="en-US" sz="2000" dirty="0"/>
              <a:t>존재</a:t>
            </a:r>
          </a:p>
          <a:p>
            <a:pPr marL="0" indent="0">
              <a:buNone/>
            </a:pPr>
            <a:r>
              <a:rPr lang="en-US" altLang="ko-KR" sz="2000" dirty="0"/>
              <a:t>		1. Pressed Location</a:t>
            </a:r>
            <a:r>
              <a:rPr lang="ko-KR" altLang="en-US" sz="2000" dirty="0"/>
              <a:t>이 </a:t>
            </a:r>
            <a:r>
              <a:rPr lang="en-US" altLang="ko-KR" sz="2000" dirty="0"/>
              <a:t>Shift</a:t>
            </a:r>
            <a:r>
              <a:rPr lang="ko-KR" altLang="en-US" sz="2000" dirty="0"/>
              <a:t> 될 수 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		2. Load Cell</a:t>
            </a:r>
            <a:r>
              <a:rPr lang="ko-KR" altLang="en-US" sz="2000" dirty="0"/>
              <a:t>이 </a:t>
            </a:r>
            <a:r>
              <a:rPr lang="en-US" altLang="ko-KR" sz="2000" dirty="0"/>
              <a:t>Tilting </a:t>
            </a:r>
            <a:r>
              <a:rPr lang="ko-KR" altLang="en-US" sz="2000" dirty="0"/>
              <a:t>될 수 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		3. </a:t>
            </a:r>
            <a:endParaRPr lang="ko-KR" altLang="en-US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Sensor </a:t>
            </a:r>
            <a:r>
              <a:rPr lang="ko-KR" altLang="en-US" sz="2000" dirty="0"/>
              <a:t>분류</a:t>
            </a:r>
            <a:r>
              <a:rPr lang="en-US" altLang="ko-KR" sz="2000" dirty="0"/>
              <a:t>2. Sensor</a:t>
            </a:r>
            <a:r>
              <a:rPr lang="ko-KR" altLang="en-US" sz="2000" dirty="0"/>
              <a:t> 구현 방법</a:t>
            </a:r>
            <a:r>
              <a:rPr lang="en-US" altLang="ko-KR" sz="2000" dirty="0"/>
              <a:t>:	Array	vs.    </a:t>
            </a:r>
          </a:p>
          <a:p>
            <a:pPr>
              <a:buFontTx/>
              <a:buChar char="-"/>
            </a:pPr>
            <a:r>
              <a:rPr lang="en-US" altLang="ko-KR" sz="2000" dirty="0"/>
              <a:t>Array </a:t>
            </a:r>
            <a:r>
              <a:rPr lang="ko-KR" altLang="en-US" sz="2000" dirty="0"/>
              <a:t>방식의 문제점 </a:t>
            </a:r>
            <a:r>
              <a:rPr lang="en-US" altLang="ko-KR" sz="2000" dirty="0"/>
              <a:t>– Sensor</a:t>
            </a:r>
            <a:r>
              <a:rPr lang="ko-KR" altLang="en-US" sz="2000" dirty="0"/>
              <a:t>의 정 중앙에만 </a:t>
            </a:r>
            <a:r>
              <a:rPr lang="en-US" altLang="ko-KR" sz="2000" dirty="0"/>
              <a:t>Contact</a:t>
            </a:r>
            <a:r>
              <a:rPr lang="ko-KR" altLang="en-US" sz="2000" dirty="0"/>
              <a:t>가 일어나지 않음</a:t>
            </a:r>
          </a:p>
          <a:p>
            <a:pPr>
              <a:buFontTx/>
              <a:buChar char="-"/>
            </a:pPr>
            <a:r>
              <a:rPr lang="en-US" altLang="ko-KR" sz="2000" dirty="0"/>
              <a:t>-&gt; Resolution </a:t>
            </a:r>
            <a:r>
              <a:rPr lang="ko-KR" altLang="en-US" sz="2000" dirty="0"/>
              <a:t>높이려면 </a:t>
            </a:r>
            <a:r>
              <a:rPr lang="en-US" altLang="ko-KR" sz="2000" dirty="0"/>
              <a:t>Sensor</a:t>
            </a:r>
            <a:r>
              <a:rPr lang="ko-KR" altLang="en-US" sz="2000" dirty="0"/>
              <a:t>의 </a:t>
            </a:r>
            <a:r>
              <a:rPr lang="en-US" altLang="ko-KR" sz="2000" dirty="0"/>
              <a:t>Density</a:t>
            </a:r>
            <a:r>
              <a:rPr lang="ko-KR" altLang="en-US" sz="2000" dirty="0"/>
              <a:t>를 높여야 함 </a:t>
            </a:r>
            <a:r>
              <a:rPr lang="en-US" altLang="ko-KR" sz="2000" dirty="0"/>
              <a:t>-&gt; Wire </a:t>
            </a:r>
            <a:r>
              <a:rPr lang="ko-KR" altLang="en-US" sz="2000" dirty="0"/>
              <a:t>수의 증가 </a:t>
            </a:r>
            <a:r>
              <a:rPr lang="en-US" altLang="ko-KR" sz="2000" dirty="0"/>
              <a:t>– </a:t>
            </a:r>
            <a:r>
              <a:rPr lang="ko-KR" altLang="en-US" sz="2000" dirty="0"/>
              <a:t>한계는 있다</a:t>
            </a:r>
            <a:r>
              <a:rPr lang="en-US" altLang="ko-KR" sz="2000" dirty="0"/>
              <a:t>.</a:t>
            </a:r>
          </a:p>
          <a:p>
            <a:pPr>
              <a:buFontTx/>
              <a:buChar char="-"/>
            </a:pPr>
            <a:endParaRPr lang="en-US" altLang="ko-KR" sz="2000" dirty="0"/>
          </a:p>
          <a:p>
            <a:pPr>
              <a:buFontTx/>
              <a:buChar char="-"/>
            </a:pPr>
            <a:r>
              <a:rPr lang="en-US" altLang="ko-KR" sz="2000" dirty="0"/>
              <a:t> </a:t>
            </a:r>
          </a:p>
          <a:p>
            <a:pPr marL="0" indent="0">
              <a:buNone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455117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0436DD-79F0-4DF9-8F54-5035167F2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0416"/>
            <a:ext cx="10515600" cy="56265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/>
              <a:t>주제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en-US" altLang="ko-KR" sz="2400" dirty="0"/>
              <a:t>Piezoresistive Material(</a:t>
            </a:r>
            <a:r>
              <a:rPr lang="en-US" altLang="ko-KR" sz="2400" dirty="0" err="1"/>
              <a:t>Velostat</a:t>
            </a:r>
            <a:r>
              <a:rPr lang="en-US" altLang="ko-KR" sz="2400" dirty="0"/>
              <a:t>)</a:t>
            </a:r>
            <a:r>
              <a:rPr lang="ko-KR" altLang="en-US" sz="2400" dirty="0"/>
              <a:t>을 이용한</a:t>
            </a:r>
            <a:r>
              <a:rPr lang="en-US" altLang="ko-KR" sz="2400" dirty="0"/>
              <a:t>, </a:t>
            </a:r>
            <a:r>
              <a:rPr lang="ko-KR" altLang="en-US" sz="2400" dirty="0"/>
              <a:t>다양한 </a:t>
            </a:r>
            <a:r>
              <a:rPr lang="en-US" altLang="ko-KR" sz="2400" dirty="0"/>
              <a:t>Object</a:t>
            </a:r>
            <a:r>
              <a:rPr lang="ko-KR" altLang="en-US" sz="2400" dirty="0"/>
              <a:t>의 표면에 부착할 수 있는 </a:t>
            </a:r>
            <a:r>
              <a:rPr lang="en-US" altLang="ko-KR" sz="2400" dirty="0"/>
              <a:t>Tactile Sensor </a:t>
            </a:r>
            <a:r>
              <a:rPr lang="ko-KR" altLang="en-US" sz="2400" dirty="0"/>
              <a:t>제작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b="1" dirty="0"/>
              <a:t>2. Tactile Sensor</a:t>
            </a:r>
            <a:r>
              <a:rPr lang="ko-KR" altLang="en-US" sz="2400" b="1" dirty="0"/>
              <a:t> 연구 현황</a:t>
            </a:r>
          </a:p>
          <a:p>
            <a:pPr marL="0" indent="0">
              <a:buNone/>
            </a:pPr>
            <a:r>
              <a:rPr lang="en-US" altLang="ko-KR" sz="2000" dirty="0"/>
              <a:t>Sensor </a:t>
            </a:r>
            <a:r>
              <a:rPr lang="ko-KR" altLang="en-US" sz="2000" dirty="0"/>
              <a:t>분류</a:t>
            </a:r>
            <a:r>
              <a:rPr lang="en-US" altLang="ko-KR" sz="2000" dirty="0"/>
              <a:t>1. Sensor</a:t>
            </a:r>
            <a:r>
              <a:rPr lang="ko-KR" altLang="en-US" sz="2000" dirty="0"/>
              <a:t>의 위치</a:t>
            </a:r>
            <a:r>
              <a:rPr lang="en-US" altLang="ko-KR" sz="2000" dirty="0"/>
              <a:t>: 		Glove	vs.    </a:t>
            </a:r>
            <a:r>
              <a:rPr lang="en-US" altLang="ko-KR" sz="2000" b="1" dirty="0"/>
              <a:t>Object</a:t>
            </a:r>
          </a:p>
          <a:p>
            <a:pPr marL="0" indent="0">
              <a:buNone/>
            </a:pPr>
            <a:endParaRPr lang="en-US" altLang="ko-KR" sz="2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FE9E141-8BDB-400E-8C8E-F2D7C94776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89" t="22585" r="10002" b="11847"/>
          <a:stretch/>
        </p:blipFill>
        <p:spPr>
          <a:xfrm>
            <a:off x="1832631" y="3721388"/>
            <a:ext cx="1941171" cy="22910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F72C53-6C14-4C35-885F-D96D4D87FCBB}"/>
              </a:ext>
            </a:extLst>
          </p:cNvPr>
          <p:cNvSpPr txBox="1"/>
          <p:nvPr/>
        </p:nvSpPr>
        <p:spPr>
          <a:xfrm>
            <a:off x="2225036" y="3429000"/>
            <a:ext cx="115636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b="1" dirty="0">
                <a:solidFill>
                  <a:prstClr val="black"/>
                </a:solidFill>
              </a:rPr>
              <a:t>STAG</a:t>
            </a:r>
          </a:p>
        </p:txBody>
      </p:sp>
    </p:spTree>
    <p:extLst>
      <p:ext uri="{BB962C8B-B14F-4D97-AF65-F5344CB8AC3E}">
        <p14:creationId xmlns:p14="http://schemas.microsoft.com/office/powerpoint/2010/main" val="2106093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0436DD-79F0-4DF9-8F54-5035167F2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0416"/>
            <a:ext cx="10515600" cy="56265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/>
              <a:t>주제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en-US" altLang="ko-KR" sz="2400" dirty="0"/>
              <a:t>Piezoresistive Material(</a:t>
            </a:r>
            <a:r>
              <a:rPr lang="en-US" altLang="ko-KR" sz="2400" dirty="0" err="1"/>
              <a:t>Velostat</a:t>
            </a:r>
            <a:r>
              <a:rPr lang="en-US" altLang="ko-KR" sz="2400" dirty="0"/>
              <a:t>)</a:t>
            </a:r>
            <a:r>
              <a:rPr lang="ko-KR" altLang="en-US" sz="2400" dirty="0"/>
              <a:t>을 이용한</a:t>
            </a:r>
            <a:r>
              <a:rPr lang="en-US" altLang="ko-KR" sz="2400" dirty="0"/>
              <a:t>, </a:t>
            </a:r>
            <a:r>
              <a:rPr lang="ko-KR" altLang="en-US" sz="2400" dirty="0"/>
              <a:t>다양한 </a:t>
            </a:r>
            <a:r>
              <a:rPr lang="en-US" altLang="ko-KR" sz="2400" dirty="0"/>
              <a:t>Object</a:t>
            </a:r>
            <a:r>
              <a:rPr lang="ko-KR" altLang="en-US" sz="2400" dirty="0"/>
              <a:t>의 표면에 부착할 수 있는 </a:t>
            </a:r>
            <a:r>
              <a:rPr lang="en-US" altLang="ko-KR" sz="2400" dirty="0"/>
              <a:t>Tactile Sensor </a:t>
            </a:r>
            <a:r>
              <a:rPr lang="ko-KR" altLang="en-US" sz="2400" dirty="0"/>
              <a:t>제작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b="1" dirty="0"/>
              <a:t>2. Tactile Sensor</a:t>
            </a:r>
            <a:r>
              <a:rPr lang="ko-KR" altLang="en-US" sz="2400" b="1" dirty="0"/>
              <a:t> 연구 현황</a:t>
            </a:r>
          </a:p>
          <a:p>
            <a:pPr marL="0" indent="0">
              <a:buNone/>
            </a:pPr>
            <a:r>
              <a:rPr lang="en-US" altLang="ko-KR" sz="2000" dirty="0"/>
              <a:t>Sensor </a:t>
            </a:r>
            <a:r>
              <a:rPr lang="ko-KR" altLang="en-US" sz="2000" dirty="0"/>
              <a:t>분류</a:t>
            </a:r>
            <a:r>
              <a:rPr lang="en-US" altLang="ko-KR" sz="2000" dirty="0"/>
              <a:t>1. Sensor</a:t>
            </a:r>
            <a:r>
              <a:rPr lang="ko-KR" altLang="en-US" sz="2000" dirty="0"/>
              <a:t>의 위치</a:t>
            </a:r>
            <a:r>
              <a:rPr lang="en-US" altLang="ko-KR" sz="2000" dirty="0"/>
              <a:t>: 		Glove	vs.    </a:t>
            </a:r>
            <a:r>
              <a:rPr lang="en-US" altLang="ko-KR" sz="2000" b="1" dirty="0"/>
              <a:t>Object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Sensor </a:t>
            </a:r>
            <a:r>
              <a:rPr lang="ko-KR" altLang="en-US" sz="2000" dirty="0"/>
              <a:t>분류</a:t>
            </a:r>
            <a:r>
              <a:rPr lang="en-US" altLang="ko-KR" sz="2000" dirty="0"/>
              <a:t>2. Sensor</a:t>
            </a:r>
            <a:r>
              <a:rPr lang="ko-KR" altLang="en-US" sz="2000" dirty="0"/>
              <a:t> 구현 방법</a:t>
            </a:r>
            <a:r>
              <a:rPr lang="en-US" altLang="ko-KR" sz="2000" dirty="0"/>
              <a:t>:	Array	vs.    </a:t>
            </a:r>
          </a:p>
          <a:p>
            <a:pPr>
              <a:buFontTx/>
              <a:buChar char="-"/>
            </a:pPr>
            <a:r>
              <a:rPr lang="en-US" altLang="ko-KR" sz="2000" dirty="0"/>
              <a:t>Array </a:t>
            </a:r>
            <a:r>
              <a:rPr lang="ko-KR" altLang="en-US" sz="2000" dirty="0"/>
              <a:t>방식</a:t>
            </a:r>
            <a:endParaRPr lang="en-US" altLang="ko-KR" sz="2000" dirty="0"/>
          </a:p>
          <a:p>
            <a:pPr>
              <a:buFontTx/>
              <a:buChar char="-"/>
            </a:pPr>
            <a:r>
              <a:rPr lang="en-US" altLang="ko-KR" sz="2000" dirty="0"/>
              <a:t> </a:t>
            </a:r>
          </a:p>
          <a:p>
            <a:pPr marL="0" indent="0">
              <a:buNone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79847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0436DD-79F0-4DF9-8F54-5035167F2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0416"/>
            <a:ext cx="10515600" cy="56265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dirty="0"/>
              <a:t>주제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en-US" altLang="ko-KR" sz="2400" dirty="0"/>
              <a:t>Piezoresistive Material(</a:t>
            </a:r>
            <a:r>
              <a:rPr lang="en-US" altLang="ko-KR" sz="2400" dirty="0" err="1"/>
              <a:t>Velostat</a:t>
            </a:r>
            <a:r>
              <a:rPr lang="en-US" altLang="ko-KR" sz="2400" dirty="0"/>
              <a:t>)</a:t>
            </a:r>
            <a:r>
              <a:rPr lang="ko-KR" altLang="en-US" sz="2400" dirty="0"/>
              <a:t>을 이용한</a:t>
            </a:r>
            <a:r>
              <a:rPr lang="en-US" altLang="ko-KR" sz="2400" dirty="0"/>
              <a:t>, </a:t>
            </a:r>
            <a:r>
              <a:rPr lang="ko-KR" altLang="en-US" sz="2400" dirty="0"/>
              <a:t>다양한 </a:t>
            </a:r>
            <a:r>
              <a:rPr lang="en-US" altLang="ko-KR" sz="2400" dirty="0"/>
              <a:t>Object</a:t>
            </a:r>
            <a:r>
              <a:rPr lang="ko-KR" altLang="en-US" sz="2400" dirty="0"/>
              <a:t>의 표면에 부착할 수 있는 </a:t>
            </a:r>
            <a:r>
              <a:rPr lang="en-US" altLang="ko-KR" sz="2400" dirty="0"/>
              <a:t>Tactile Sensor </a:t>
            </a:r>
            <a:r>
              <a:rPr lang="ko-KR" altLang="en-US" sz="2400" dirty="0"/>
              <a:t>제작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ko-KR" altLang="en-US" sz="2400" b="1" dirty="0"/>
              <a:t>연구의 목적</a:t>
            </a:r>
            <a:r>
              <a:rPr lang="en-US" altLang="ko-KR" sz="2400" b="1" dirty="0"/>
              <a:t>:</a:t>
            </a:r>
          </a:p>
          <a:p>
            <a:pPr marL="0" indent="0">
              <a:buNone/>
            </a:pPr>
            <a:r>
              <a:rPr lang="ko-KR" altLang="en-US" sz="2000" dirty="0"/>
              <a:t>사람이 다양한 </a:t>
            </a:r>
            <a:r>
              <a:rPr lang="en-US" altLang="ko-KR" sz="2000" dirty="0"/>
              <a:t>Object</a:t>
            </a:r>
            <a:r>
              <a:rPr lang="ko-KR" altLang="en-US" sz="2000" dirty="0"/>
              <a:t>를 </a:t>
            </a:r>
            <a:r>
              <a:rPr lang="en-US" altLang="ko-KR" sz="2000" dirty="0"/>
              <a:t>Grasping </a:t>
            </a:r>
            <a:r>
              <a:rPr lang="ko-KR" altLang="en-US" sz="2000" dirty="0"/>
              <a:t>할 때</a:t>
            </a:r>
            <a:r>
              <a:rPr lang="en-US" altLang="ko-KR" sz="2000" dirty="0"/>
              <a:t>, Contact Point</a:t>
            </a:r>
            <a:r>
              <a:rPr lang="ko-KR" altLang="en-US" sz="2000" dirty="0"/>
              <a:t>가 어떻게 나타나는지에 대한 데이터를 수집할 수 있는 </a:t>
            </a:r>
            <a:r>
              <a:rPr lang="en-US" altLang="ko-KR" sz="2000" dirty="0"/>
              <a:t>sensor</a:t>
            </a:r>
            <a:r>
              <a:rPr lang="ko-KR" altLang="en-US" sz="2000" dirty="0"/>
              <a:t>를</a:t>
            </a:r>
            <a:r>
              <a:rPr lang="en-US" altLang="ko-KR" sz="2000" dirty="0"/>
              <a:t>, 1. </a:t>
            </a:r>
            <a:r>
              <a:rPr lang="ko-KR" altLang="en-US" sz="2000" dirty="0"/>
              <a:t>값싸게</a:t>
            </a:r>
            <a:r>
              <a:rPr lang="en-US" altLang="ko-KR" sz="2000" dirty="0"/>
              <a:t>, 2. Reliable</a:t>
            </a:r>
            <a:r>
              <a:rPr lang="ko-KR" altLang="en-US" sz="2000" dirty="0"/>
              <a:t>하게</a:t>
            </a:r>
            <a:r>
              <a:rPr lang="en-US" altLang="ko-KR" sz="2000" dirty="0"/>
              <a:t>, 3. </a:t>
            </a:r>
            <a:r>
              <a:rPr lang="ko-KR" altLang="en-US" sz="2000" dirty="0"/>
              <a:t>다양한 형상에 따른 제작이 용이하게</a:t>
            </a:r>
            <a:r>
              <a:rPr lang="en-US" altLang="ko-KR" sz="2000" dirty="0"/>
              <a:t>, 4. </a:t>
            </a:r>
            <a:r>
              <a:rPr lang="ko-KR" altLang="en-US" sz="2000" dirty="0"/>
              <a:t>높은 </a:t>
            </a:r>
            <a:r>
              <a:rPr lang="en-US" altLang="ko-KR" sz="2000" dirty="0"/>
              <a:t>Resolution</a:t>
            </a:r>
            <a:r>
              <a:rPr lang="ko-KR" altLang="en-US" sz="2000" dirty="0"/>
              <a:t>을 갖게 제작한다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1600" dirty="0"/>
              <a:t>	</a:t>
            </a:r>
            <a:r>
              <a:rPr lang="ko-KR" altLang="en-US" sz="1600" dirty="0"/>
              <a:t>다양한 형상 제작의 용이를 위해</a:t>
            </a:r>
            <a:r>
              <a:rPr lang="en-US" altLang="ko-KR" sz="1600" dirty="0"/>
              <a:t>, Array Sensor </a:t>
            </a:r>
            <a:r>
              <a:rPr lang="ko-KR" altLang="en-US" sz="1600" dirty="0"/>
              <a:t>분석이 아닌 </a:t>
            </a:r>
            <a:r>
              <a:rPr lang="en-US" altLang="ko-KR" sz="1600" dirty="0"/>
              <a:t>EIT </a:t>
            </a:r>
            <a:r>
              <a:rPr lang="ko-KR" altLang="en-US" sz="1600" dirty="0"/>
              <a:t>사용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2000" dirty="0"/>
              <a:t>Grasping </a:t>
            </a:r>
            <a:r>
              <a:rPr lang="ko-KR" altLang="en-US" sz="2000" dirty="0"/>
              <a:t>시 </a:t>
            </a:r>
            <a:r>
              <a:rPr lang="en-US" altLang="ko-KR" sz="2000" dirty="0"/>
              <a:t>Contact Point</a:t>
            </a:r>
            <a:r>
              <a:rPr lang="ko-KR" altLang="en-US" sz="2000" dirty="0"/>
              <a:t>에 대한 </a:t>
            </a:r>
            <a:r>
              <a:rPr lang="en-US" altLang="ko-KR" sz="2000" dirty="0"/>
              <a:t>Data </a:t>
            </a:r>
            <a:r>
              <a:rPr lang="ko-KR" altLang="en-US" sz="2000" dirty="0"/>
              <a:t>수집의 필요성</a:t>
            </a:r>
            <a:r>
              <a:rPr lang="en-US" altLang="ko-KR" sz="2000" dirty="0"/>
              <a:t>:</a:t>
            </a:r>
            <a:endParaRPr lang="en-US" altLang="ko-KR" sz="1800" dirty="0"/>
          </a:p>
          <a:p>
            <a:pPr marL="0" indent="0">
              <a:buNone/>
            </a:pPr>
            <a:r>
              <a:rPr lang="ko-KR" altLang="en-US" sz="1600" dirty="0"/>
              <a:t>  사람이 물체를 </a:t>
            </a:r>
            <a:r>
              <a:rPr lang="en-US" altLang="ko-KR" sz="1600" dirty="0"/>
              <a:t>Grasping </a:t>
            </a:r>
            <a:r>
              <a:rPr lang="ko-KR" altLang="en-US" sz="1600" dirty="0"/>
              <a:t>하는데</a:t>
            </a:r>
            <a:r>
              <a:rPr lang="en-US" altLang="ko-KR" sz="1600" dirty="0"/>
              <a:t>, </a:t>
            </a:r>
            <a:r>
              <a:rPr lang="ko-KR" altLang="en-US" sz="1600" dirty="0"/>
              <a:t>시각 정보 뿐이 아닌</a:t>
            </a:r>
            <a:r>
              <a:rPr lang="en-US" altLang="ko-KR" sz="1600" dirty="0"/>
              <a:t> </a:t>
            </a:r>
            <a:r>
              <a:rPr lang="ko-KR" altLang="en-US" sz="1600" dirty="0"/>
              <a:t>촉각 정보의 사용 유무 파악에 중요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 -&gt; </a:t>
            </a:r>
            <a:r>
              <a:rPr lang="ko-KR" altLang="en-US" sz="1600" dirty="0"/>
              <a:t>촉각 정보가 사용이 된다면</a:t>
            </a:r>
            <a:r>
              <a:rPr lang="en-US" altLang="ko-KR" sz="1600" dirty="0"/>
              <a:t>, </a:t>
            </a:r>
            <a:r>
              <a:rPr lang="ko-KR" altLang="en-US" sz="1600" dirty="0"/>
              <a:t>그 정보의 사용 방법까지 알아내어</a:t>
            </a:r>
            <a:r>
              <a:rPr lang="en-US" altLang="ko-KR" sz="1600" dirty="0"/>
              <a:t> </a:t>
            </a:r>
            <a:r>
              <a:rPr lang="ko-KR" altLang="en-US" sz="1600" dirty="0"/>
              <a:t>로봇에 적용시</a:t>
            </a:r>
            <a:r>
              <a:rPr lang="en-US" altLang="ko-KR" sz="1600" dirty="0"/>
              <a:t>,</a:t>
            </a:r>
            <a:r>
              <a:rPr lang="ko-KR" altLang="en-US" sz="1600" dirty="0"/>
              <a:t> 더 좋은 </a:t>
            </a:r>
            <a:r>
              <a:rPr lang="en-US" altLang="ko-KR" sz="1600" dirty="0"/>
              <a:t>Grasping </a:t>
            </a:r>
            <a:r>
              <a:rPr lang="ko-KR" altLang="en-US" sz="1600" dirty="0"/>
              <a:t>성능을 갖는 </a:t>
            </a:r>
            <a:r>
              <a:rPr lang="en-US" altLang="ko-KR" sz="1600" dirty="0"/>
              <a:t>Gripper </a:t>
            </a:r>
            <a:r>
              <a:rPr lang="ko-KR" altLang="en-US" sz="1600" dirty="0"/>
              <a:t>개발 가능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628332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DD67BC-BAD2-4072-9403-40366ED5A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881"/>
            <a:ext cx="10515600" cy="5234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b="1" dirty="0"/>
              <a:t>7.8: </a:t>
            </a:r>
            <a:r>
              <a:rPr lang="ko-KR" altLang="en-US" sz="2000" b="1" dirty="0"/>
              <a:t>주제 이해를 위한 논문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개 읽기</a:t>
            </a:r>
          </a:p>
          <a:p>
            <a:r>
              <a:rPr lang="en-US" altLang="ko-KR" sz="1400" dirty="0"/>
              <a:t>“Single to Multi Data-Driven High Resolution Calibration Method for Piezoresistive Sensor Array”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Piezoresistive Sensor Array</a:t>
            </a:r>
            <a:r>
              <a:rPr lang="ko-KR" altLang="en-US" sz="1300" dirty="0"/>
              <a:t>에서 </a:t>
            </a:r>
            <a:r>
              <a:rPr lang="en-US" altLang="ko-KR" sz="1300" dirty="0"/>
              <a:t>Multi Contact </a:t>
            </a:r>
            <a:r>
              <a:rPr lang="ko-KR" altLang="en-US" sz="1300" dirty="0"/>
              <a:t>시에 </a:t>
            </a:r>
            <a:r>
              <a:rPr lang="en-US" altLang="ko-KR" sz="1300" dirty="0"/>
              <a:t>Resolution</a:t>
            </a:r>
            <a:r>
              <a:rPr lang="ko-KR" altLang="en-US" sz="1300" dirty="0"/>
              <a:t>을 높이기 위한 </a:t>
            </a:r>
            <a:r>
              <a:rPr lang="en-US" altLang="ko-KR" sz="1300" dirty="0"/>
              <a:t>Data </a:t>
            </a:r>
            <a:r>
              <a:rPr lang="ko-KR" altLang="en-US" sz="1300" dirty="0"/>
              <a:t>처리의 </a:t>
            </a:r>
            <a:r>
              <a:rPr lang="ko-KR" altLang="en-US" sz="1300" dirty="0" err="1"/>
              <a:t>계산량이</a:t>
            </a:r>
            <a:r>
              <a:rPr lang="ko-KR" altLang="en-US" sz="1300" dirty="0"/>
              <a:t> </a:t>
            </a:r>
            <a:r>
              <a:rPr lang="en-US" altLang="ko-KR" sz="1300" dirty="0"/>
              <a:t>Exponential</a:t>
            </a:r>
            <a:r>
              <a:rPr lang="ko-KR" altLang="en-US" sz="1300" dirty="0"/>
              <a:t>하게 증가함 이해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-&gt; Data</a:t>
            </a:r>
            <a:r>
              <a:rPr lang="ko-KR" altLang="en-US" sz="1300" dirty="0"/>
              <a:t> 처리에 </a:t>
            </a:r>
            <a:r>
              <a:rPr lang="en-US" altLang="ko-KR" sz="1300" dirty="0"/>
              <a:t>DNN </a:t>
            </a:r>
            <a:r>
              <a:rPr lang="ko-KR" altLang="en-US" sz="1300" dirty="0"/>
              <a:t>필요</a:t>
            </a:r>
            <a:r>
              <a:rPr lang="en-US" altLang="ko-KR" sz="1300" dirty="0"/>
              <a:t>, </a:t>
            </a:r>
            <a:r>
              <a:rPr lang="ko-KR" altLang="en-US" sz="1300" dirty="0"/>
              <a:t>현행으로는 </a:t>
            </a:r>
            <a:r>
              <a:rPr lang="en-US" altLang="ko-KR" sz="1300" dirty="0"/>
              <a:t>RBF-NET, RNN, CNN, VGG-16 </a:t>
            </a:r>
            <a:r>
              <a:rPr lang="ko-KR" altLang="en-US" sz="1300" dirty="0"/>
              <a:t>등의 </a:t>
            </a:r>
            <a:r>
              <a:rPr lang="en-US" altLang="ko-KR" sz="1300" dirty="0"/>
              <a:t>DNN </a:t>
            </a:r>
            <a:r>
              <a:rPr lang="ko-KR" altLang="en-US" sz="1300" dirty="0"/>
              <a:t>방식이 사용됨</a:t>
            </a:r>
            <a:endParaRPr lang="en-US" altLang="ko-KR" sz="1300" dirty="0"/>
          </a:p>
          <a:p>
            <a:pPr marL="457200" lvl="1" indent="0">
              <a:buNone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Array </a:t>
            </a:r>
            <a:r>
              <a:rPr lang="ko-KR" altLang="en-US" sz="1300" dirty="0"/>
              <a:t>방식의 문제점 </a:t>
            </a:r>
            <a:r>
              <a:rPr lang="en-US" altLang="ko-KR" sz="1300" dirty="0"/>
              <a:t>– Sensor</a:t>
            </a:r>
            <a:r>
              <a:rPr lang="ko-KR" altLang="en-US" sz="1300" dirty="0"/>
              <a:t>의 정 중앙에만 </a:t>
            </a:r>
            <a:r>
              <a:rPr lang="en-US" altLang="ko-KR" sz="1300" dirty="0"/>
              <a:t>Contact</a:t>
            </a:r>
            <a:r>
              <a:rPr lang="ko-KR" altLang="en-US" sz="1300" dirty="0"/>
              <a:t>가 일어나지 않음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-&gt; Resolution </a:t>
            </a:r>
            <a:r>
              <a:rPr lang="ko-KR" altLang="en-US" sz="1300" dirty="0"/>
              <a:t>높이려면 </a:t>
            </a:r>
            <a:r>
              <a:rPr lang="en-US" altLang="ko-KR" sz="1300" dirty="0"/>
              <a:t>Sensor</a:t>
            </a:r>
            <a:r>
              <a:rPr lang="ko-KR" altLang="en-US" sz="1300" dirty="0"/>
              <a:t>의 </a:t>
            </a:r>
            <a:r>
              <a:rPr lang="en-US" altLang="ko-KR" sz="1300" dirty="0"/>
              <a:t>Density</a:t>
            </a:r>
            <a:r>
              <a:rPr lang="ko-KR" altLang="en-US" sz="1300" dirty="0"/>
              <a:t>를 높여야 함 </a:t>
            </a:r>
            <a:r>
              <a:rPr lang="en-US" altLang="ko-KR" sz="1300" dirty="0"/>
              <a:t>-&gt; Wire </a:t>
            </a:r>
            <a:r>
              <a:rPr lang="ko-KR" altLang="en-US" sz="1300" dirty="0"/>
              <a:t>수의 증가 </a:t>
            </a:r>
            <a:r>
              <a:rPr lang="en-US" altLang="ko-KR" sz="1300" dirty="0"/>
              <a:t>– </a:t>
            </a:r>
            <a:r>
              <a:rPr lang="ko-KR" altLang="en-US" sz="1300" dirty="0"/>
              <a:t>한계는 있다</a:t>
            </a:r>
            <a:r>
              <a:rPr lang="en-US" altLang="ko-KR" sz="1300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ko-KR" sz="1300" dirty="0"/>
              <a:t>Human</a:t>
            </a:r>
            <a:r>
              <a:rPr lang="ko-KR" altLang="en-US" sz="1300" dirty="0"/>
              <a:t> </a:t>
            </a:r>
            <a:r>
              <a:rPr lang="en-US" altLang="ko-KR" sz="1300" dirty="0"/>
              <a:t>Error</a:t>
            </a:r>
            <a:r>
              <a:rPr lang="ko-KR" altLang="en-US" sz="1300" dirty="0"/>
              <a:t> 존재</a:t>
            </a:r>
            <a:endParaRPr lang="en-US" altLang="ko-KR" sz="1300" dirty="0"/>
          </a:p>
          <a:p>
            <a:pPr marL="800100" lvl="1" indent="-342900">
              <a:buAutoNum type="arabicPeriod"/>
            </a:pPr>
            <a:r>
              <a:rPr lang="en-US" altLang="ko-KR" sz="1300" dirty="0"/>
              <a:t>Pressed Location</a:t>
            </a:r>
            <a:r>
              <a:rPr lang="ko-KR" altLang="en-US" sz="1300" dirty="0"/>
              <a:t>이 </a:t>
            </a:r>
            <a:r>
              <a:rPr lang="en-US" altLang="ko-KR" sz="1300" dirty="0"/>
              <a:t>Shift</a:t>
            </a:r>
            <a:r>
              <a:rPr lang="ko-KR" altLang="en-US" sz="1300" dirty="0"/>
              <a:t>되거나</a:t>
            </a:r>
            <a:r>
              <a:rPr lang="en-US" altLang="ko-KR" sz="1300" dirty="0"/>
              <a:t>,</a:t>
            </a:r>
          </a:p>
          <a:p>
            <a:pPr marL="800100" lvl="1" indent="-342900">
              <a:buAutoNum type="arabicPeriod"/>
            </a:pPr>
            <a:r>
              <a:rPr lang="en-US" altLang="ko-KR" sz="1300" dirty="0"/>
              <a:t>Load Cell</a:t>
            </a:r>
            <a:r>
              <a:rPr lang="ko-KR" altLang="en-US" sz="1300" dirty="0"/>
              <a:t>이 </a:t>
            </a:r>
            <a:r>
              <a:rPr lang="en-US" altLang="ko-KR" sz="1300" dirty="0"/>
              <a:t>Tilt </a:t>
            </a:r>
            <a:r>
              <a:rPr lang="ko-KR" altLang="en-US" sz="1300" dirty="0"/>
              <a:t>하는 등의 문제</a:t>
            </a: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300" dirty="0"/>
              <a:t>고찰</a:t>
            </a:r>
            <a:r>
              <a:rPr lang="en-US" altLang="ko-KR" sz="1300" dirty="0"/>
              <a:t>:</a:t>
            </a:r>
          </a:p>
          <a:p>
            <a:pPr marL="457200" lvl="1" indent="0">
              <a:buNone/>
            </a:pPr>
            <a:r>
              <a:rPr lang="en-US" altLang="ko-KR" sz="1300" dirty="0"/>
              <a:t>Contact</a:t>
            </a:r>
            <a:r>
              <a:rPr lang="ko-KR" altLang="en-US" sz="1300" dirty="0"/>
              <a:t>시에 각 </a:t>
            </a:r>
            <a:r>
              <a:rPr lang="en-US" altLang="ko-KR" sz="1300" dirty="0"/>
              <a:t>sensor</a:t>
            </a:r>
            <a:r>
              <a:rPr lang="ko-KR" altLang="en-US" sz="1300" dirty="0"/>
              <a:t>에서 정확한 압력 값을 얻어내야 정확한 </a:t>
            </a:r>
            <a:r>
              <a:rPr lang="en-US" altLang="ko-KR" sz="1300" dirty="0"/>
              <a:t>Contact </a:t>
            </a:r>
            <a:r>
              <a:rPr lang="ko-KR" altLang="en-US" sz="1300" dirty="0"/>
              <a:t>지점을 파악할 수 있다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-&gt; </a:t>
            </a:r>
            <a:r>
              <a:rPr lang="ko-KR" altLang="en-US" sz="1300" dirty="0"/>
              <a:t>장갑에 </a:t>
            </a:r>
            <a:r>
              <a:rPr lang="en-US" altLang="ko-KR" sz="1300" dirty="0"/>
              <a:t>Tactile Sensor</a:t>
            </a:r>
            <a:r>
              <a:rPr lang="ko-KR" altLang="en-US" sz="1300" dirty="0"/>
              <a:t>를 달아 데이터를 수집할 경우</a:t>
            </a:r>
            <a:r>
              <a:rPr lang="en-US" altLang="ko-KR" sz="1300" dirty="0"/>
              <a:t>,</a:t>
            </a:r>
            <a:r>
              <a:rPr lang="ko-KR" altLang="en-US" sz="1300" dirty="0"/>
              <a:t> </a:t>
            </a:r>
            <a:r>
              <a:rPr lang="en-US" altLang="ko-KR" sz="1300" dirty="0"/>
              <a:t>Human Error</a:t>
            </a:r>
            <a:r>
              <a:rPr lang="ko-KR" altLang="en-US" sz="1300" dirty="0"/>
              <a:t>가 증폭될 수 있다</a:t>
            </a:r>
            <a:endParaRPr lang="en-US" altLang="ko-KR" sz="1300" dirty="0"/>
          </a:p>
          <a:p>
            <a:pPr marL="457200" lvl="1" indent="0">
              <a:buNone/>
            </a:pPr>
            <a:r>
              <a:rPr lang="en-US" altLang="ko-KR" sz="1300" dirty="0"/>
              <a:t>-&gt; Object</a:t>
            </a:r>
            <a:r>
              <a:rPr lang="ko-KR" altLang="en-US" sz="1300" dirty="0"/>
              <a:t>에 </a:t>
            </a:r>
            <a:r>
              <a:rPr lang="en-US" altLang="ko-KR" sz="1300" dirty="0"/>
              <a:t>Tactile Sensor</a:t>
            </a:r>
            <a:r>
              <a:rPr lang="ko-KR" altLang="en-US" sz="1300" dirty="0"/>
              <a:t>를 달아 데이터를 수집하는</a:t>
            </a:r>
            <a:r>
              <a:rPr lang="en-US" altLang="ko-KR" sz="1300" dirty="0"/>
              <a:t>, </a:t>
            </a:r>
            <a:r>
              <a:rPr lang="ko-KR" altLang="en-US" sz="1300" dirty="0"/>
              <a:t>본 연구의 지향점이 이 면에서 더 이득이 될 것이다</a:t>
            </a: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  <a:p>
            <a:pPr lvl="1">
              <a:buFont typeface="Wingdings" panose="05000000000000000000" pitchFamily="2" charset="2"/>
              <a:buChar char="§"/>
            </a:pPr>
            <a:endParaRPr lang="en-US" altLang="ko-KR" sz="13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EB1E471E-E1B3-4F59-A77E-56CE9692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주간 </a:t>
            </a:r>
            <a:r>
              <a:rPr lang="en-US" altLang="ko-KR" dirty="0"/>
              <a:t>WORK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967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26574</TotalTime>
  <Words>1129</Words>
  <Application>Microsoft Office PowerPoint</Application>
  <PresentationFormat>와이드스크린</PresentationFormat>
  <Paragraphs>145</Paragraphs>
  <Slides>16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Wingdings</vt:lpstr>
      <vt:lpstr>Office 테마</vt:lpstr>
      <vt:lpstr>Piezoresistive Material(Velostat)을 이용한, 다양한 Object의 표면에 부착할 수 있는 Tactile Sensor 제작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주간 WORK</vt:lpstr>
      <vt:lpstr>주간 WORK</vt:lpstr>
      <vt:lpstr>PowerPoint 프레젠테이션</vt:lpstr>
      <vt:lpstr>결론</vt:lpstr>
      <vt:lpstr>PowerPoint 프레젠테이션</vt:lpstr>
      <vt:lpstr>PowerPoint 프레젠테이션</vt:lpstr>
      <vt:lpstr>PowerPoint 프레젠테이션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주간보고(7.8~7.9)</dc:title>
  <dc:creator>Hunho Cho</dc:creator>
  <cp:lastModifiedBy>Hunho Cho</cp:lastModifiedBy>
  <cp:revision>580</cp:revision>
  <dcterms:created xsi:type="dcterms:W3CDTF">2021-07-09T04:11:48Z</dcterms:created>
  <dcterms:modified xsi:type="dcterms:W3CDTF">2021-09-09T10:29:18Z</dcterms:modified>
</cp:coreProperties>
</file>